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4"/>
  </p:notesMasterIdLst>
  <p:sldIdLst>
    <p:sldId id="256" r:id="rId2"/>
    <p:sldId id="257" r:id="rId3"/>
    <p:sldId id="264" r:id="rId4"/>
    <p:sldId id="270" r:id="rId5"/>
    <p:sldId id="265" r:id="rId6"/>
    <p:sldId id="278" r:id="rId7"/>
    <p:sldId id="273" r:id="rId8"/>
    <p:sldId id="279" r:id="rId9"/>
    <p:sldId id="280" r:id="rId10"/>
    <p:sldId id="285" r:id="rId11"/>
    <p:sldId id="287" r:id="rId12"/>
    <p:sldId id="271" r:id="rId13"/>
    <p:sldId id="288" r:id="rId14"/>
    <p:sldId id="284" r:id="rId15"/>
    <p:sldId id="290" r:id="rId16"/>
    <p:sldId id="292" r:id="rId17"/>
    <p:sldId id="293" r:id="rId18"/>
    <p:sldId id="281" r:id="rId19"/>
    <p:sldId id="266" r:id="rId20"/>
    <p:sldId id="282" r:id="rId21"/>
    <p:sldId id="268" r:id="rId22"/>
    <p:sldId id="261" r:id="rId23"/>
  </p:sldIdLst>
  <p:sldSz cx="9144000" cy="6858000" type="screen4x3"/>
  <p:notesSz cx="6858000" cy="9144000"/>
  <p:defaultTextStyle>
    <a:defPPr>
      <a:defRPr lang="cs-CZ"/>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0099"/>
    <a:srgbClr val="660066"/>
    <a:srgbClr val="3333FF"/>
    <a:srgbClr val="FFFF00"/>
    <a:srgbClr val="000099"/>
    <a:srgbClr val="990033"/>
    <a:srgbClr val="000066"/>
  </p:clrMru>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967" autoAdjust="0"/>
    <p:restoredTop sz="76847" autoAdjust="0"/>
  </p:normalViewPr>
  <p:slideViewPr>
    <p:cSldViewPr>
      <p:cViewPr>
        <p:scale>
          <a:sx n="85" d="100"/>
          <a:sy n="85" d="100"/>
        </p:scale>
        <p:origin x="-708"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Shape 2"/>
          <p:cNvSpPr>
            <a:spLocks noGrp="1" noRot="1" noChangeAspect="1"/>
          </p:cNvSpPr>
          <p:nvPr>
            <p:ph type="sldImg" idx="2"/>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a:noFill/>
            <a:round/>
            <a:headEnd/>
            <a:tailEnd/>
          </a:ln>
        </p:spPr>
      </p:sp>
      <p:sp>
        <p:nvSpPr>
          <p:cNvPr id="3" name="Shape 3"/>
          <p:cNvSpPr txBox="1">
            <a:spLocks noGrp="1"/>
          </p:cNvSpPr>
          <p:nvPr>
            <p:ph type="body" idx="1"/>
          </p:nvPr>
        </p:nvSpPr>
        <p:spPr>
          <a:xfrm>
            <a:off x="685800" y="4343400"/>
            <a:ext cx="5486400"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Shape 37"/>
          <p:cNvSpPr>
            <a:spLocks noGrp="1" noRot="1" noChangeAspect="1"/>
          </p:cNvSpPr>
          <p:nvPr>
            <p:ph type="sldImg" idx="2"/>
          </p:nvPr>
        </p:nvSpPr>
        <p:spPr/>
      </p:sp>
      <p:sp>
        <p:nvSpPr>
          <p:cNvPr id="10242" name="Shape 3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cs-CZ" smtClean="0"/>
              <a:t>Začít otázkami na studenty. Co si představují pod pojmem vegetariánství? Dokážou si představit, že by nejedli maso?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p:sp>
      <p:sp>
        <p:nvSpPr>
          <p:cNvPr id="28674" name="Text Box 3"/>
          <p:cNvSpPr txBox="1">
            <a:spLocks noGrp="1"/>
          </p:cNvSpPr>
          <p:nvPr>
            <p:ph type="body" idx="1"/>
          </p:nvPr>
        </p:nvSpPr>
        <p:spPr bwMode="auto">
          <a:noFill/>
        </p:spPr>
        <p:txBody>
          <a:bodyPr vert="horz" wrap="square" numCol="1" compatLnSpc="1">
            <a:prstTxWarp prst="textNoShape">
              <a:avLst/>
            </a:prstTxWarp>
          </a:bodyPr>
          <a:lstStyle/>
          <a:p>
            <a:pPr eaLnBrk="1" hangingPunct="1"/>
            <a:r>
              <a:rPr lang="cs-CZ" sz="1200" i="1" smtClean="0"/>
              <a:t>Poznámka k obrázku: Buď si studenti umí přeložit anglický text (ověřit si), nebo se jim to přeloží. </a:t>
            </a:r>
          </a:p>
          <a:p>
            <a:pPr eaLnBrk="1" hangingPunct="1"/>
            <a:endParaRPr lang="cs-CZ" sz="1200" i="1" smtClean="0"/>
          </a:p>
          <a:p>
            <a:pPr eaLnBrk="1" hangingPunct="1"/>
            <a:r>
              <a:rPr lang="cs-CZ" sz="1200" smtClean="0"/>
              <a:t>Zastánci vegetariánství tvrdí, že z rostlinné stravy lze získat všechny důležité živiny a že lidské tělo tedy nepožíváním masa vůbec nestrádá. Na straně druhé zastánci všežravé populace tvrdí, že to není úplně pravda a že některé složky živočišné potravy jsou pro zdravý vývoj a funkci lidského těla nezastupitelné. </a:t>
            </a:r>
          </a:p>
          <a:p>
            <a:pPr eaLnBrk="1" hangingPunct="1"/>
            <a:r>
              <a:rPr lang="cs-CZ" sz="1200" i="1" smtClean="0"/>
              <a:t>Táto část prezentace (snímky č. 10 – 13) obsahuje přehled zdrojů nejdůležitějších živin, vitamínů a minerálů, které se dnes hodně diskutují, že by člověku chyběli, kdyby nejedl maso a ryby. Zároveň podle toho komu je toto učivo prezentováno se dále můžou v jisté míře zmínit i funkce těchto živin, vitamínů a minerálů</a:t>
            </a:r>
            <a:r>
              <a:rPr lang="cs-CZ" sz="1200" smtClean="0"/>
              <a:t>. </a:t>
            </a:r>
            <a:r>
              <a:rPr lang="cs-CZ" sz="1200" i="1" smtClean="0"/>
              <a:t>Podotýkám, že se tyto informace týkají zdravého dospělého jedince. Na konci prezentace se ještě zmíním o vegetariánství pro sportovce. Informace k tématu vegetariánství a děti ještě nemám zpracované</a:t>
            </a:r>
            <a:r>
              <a:rPr lang="cs-CZ" sz="1200" smtClean="0"/>
              <a:t>. Děti jsou v porovnání s dospělými více „citlivé“ na nedostatek převážně Esenciálních MK, zvlášť dítě, které se nachází ve fázi rychlého vývoje a růstu. </a:t>
            </a:r>
            <a:r>
              <a:rPr lang="cs-CZ" sz="1200" i="1" smtClean="0"/>
              <a:t>Do budoucna bych to mohla do prezentace zakomponovat. </a:t>
            </a:r>
          </a:p>
          <a:p>
            <a:pPr eaLnBrk="1" hangingPunct="1"/>
            <a:endParaRPr lang="cs-CZ" sz="1200" i="1" u="sng" smtClean="0"/>
          </a:p>
          <a:p>
            <a:pPr eaLnBrk="1" hangingPunct="1"/>
            <a:r>
              <a:rPr lang="cs-CZ" sz="1200" u="sng" smtClean="0"/>
              <a:t>Poznámky</a:t>
            </a:r>
          </a:p>
          <a:p>
            <a:r>
              <a:rPr lang="cs-CZ" sz="1200" smtClean="0"/>
              <a:t>Lidská bílkovina je tvořena z 23 druhů aminokyselin z nichž 15 je podle vědecké analýzy tzv. </a:t>
            </a:r>
            <a:r>
              <a:rPr lang="cs-CZ" sz="1200" b="1" smtClean="0"/>
              <a:t>neesenciálních</a:t>
            </a:r>
            <a:r>
              <a:rPr lang="cs-CZ" sz="1200" smtClean="0"/>
              <a:t> (tělo si je </a:t>
            </a:r>
            <a:r>
              <a:rPr lang="cs-CZ" sz="1200" i="1" smtClean="0"/>
              <a:t>umí samo vyrobit</a:t>
            </a:r>
            <a:r>
              <a:rPr lang="cs-CZ" sz="1200" smtClean="0"/>
              <a:t>) a 8+2(Histidin a Argin u dětí)</a:t>
            </a:r>
            <a:r>
              <a:rPr lang="cs-CZ" sz="1200" b="1" smtClean="0"/>
              <a:t> </a:t>
            </a:r>
            <a:r>
              <a:rPr lang="cs-CZ" sz="1200" smtClean="0"/>
              <a:t>je tzv. </a:t>
            </a:r>
            <a:r>
              <a:rPr lang="cs-CZ" sz="1200" b="1" smtClean="0"/>
              <a:t>esenciálních</a:t>
            </a:r>
            <a:r>
              <a:rPr lang="cs-CZ" sz="1200" smtClean="0"/>
              <a:t> (tzn. že si je </a:t>
            </a:r>
            <a:r>
              <a:rPr lang="cs-CZ" sz="1200" i="1" smtClean="0"/>
              <a:t>tělo neumí vytvořit</a:t>
            </a:r>
            <a:r>
              <a:rPr lang="cs-CZ" sz="1200" smtClean="0"/>
              <a:t> a musí je přijímat potravou.) </a:t>
            </a:r>
          </a:p>
          <a:p>
            <a:r>
              <a:rPr lang="cs-CZ" sz="1200" smtClean="0"/>
              <a:t>Zvířata taktéž všechny zdroje aminokyselin přijímají z rostlinných zdrojů a přeměňují si je na vlastní bílkoviny.</a:t>
            </a:r>
          </a:p>
          <a:p>
            <a:pPr eaLnBrk="1" hangingPunct="1"/>
            <a:r>
              <a:rPr lang="cs-CZ" sz="1200" u="sng" smtClean="0"/>
              <a:t>Rostlinné bílkoviny:</a:t>
            </a:r>
          </a:p>
          <a:p>
            <a:pPr eaLnBrk="1" hangingPunct="1"/>
            <a:r>
              <a:rPr lang="cs-CZ" sz="1200" smtClean="0">
                <a:solidFill>
                  <a:srgbClr val="000066"/>
                </a:solidFill>
                <a:sym typeface="Arial" charset="0"/>
              </a:rPr>
              <a:t>Mají na rozdíl od živočišních bílkovin pozitivní vliv na procesy trávení. Obsahují tzv. ochranní látky (vláknina, využitelné škroby a další polysacharidy, minerální látky, vitamíny, glykosidy, třísloviny apod.). </a:t>
            </a:r>
            <a:r>
              <a:rPr lang="cs-CZ" sz="1200" smtClean="0">
                <a:solidFill>
                  <a:srgbClr val="000000"/>
                </a:solidFill>
                <a:sym typeface="Arial" charset="0"/>
              </a:rPr>
              <a:t>Obsahují větší množství asparagové a glutamové kyseliny (a jejich deriváty), obvykle však chybí některé esenciální kyseliny – proto je nutná vhodná kombinace potravin aby se tělu dodali všechny potřebné AMK – obecně se kombinuje luštěnina s obilovinou – nejvhodnější kombinací je hrách a proso. </a:t>
            </a:r>
            <a:r>
              <a:rPr lang="cs-CZ" sz="1800" smtClean="0">
                <a:sym typeface="Arial" charset="0"/>
              </a:rPr>
              <a:t>Maso nemá žádnou vlákninu, proto v těle rychle </a:t>
            </a:r>
            <a:r>
              <a:rPr lang="cs-CZ" sz="1800" i="1" smtClean="0">
                <a:sym typeface="Arial" charset="0"/>
              </a:rPr>
              <a:t>zahnívá</a:t>
            </a:r>
            <a:r>
              <a:rPr lang="cs-CZ" sz="1800" smtClean="0">
                <a:sym typeface="Arial" charset="0"/>
              </a:rPr>
              <a:t>, což vede k </a:t>
            </a:r>
            <a:r>
              <a:rPr lang="cs-CZ" sz="1800" i="1" smtClean="0">
                <a:sym typeface="Arial" charset="0"/>
              </a:rPr>
              <a:t>dismikrobii</a:t>
            </a:r>
            <a:r>
              <a:rPr lang="cs-CZ" sz="1800" smtClean="0">
                <a:sym typeface="Arial" charset="0"/>
              </a:rPr>
              <a:t> (poruše osídlení našeho střeva bakteriemi) a k přemnožení hnilobných bakterií. To pak vede k různým onemocněním střev až k rakovině </a:t>
            </a:r>
            <a:endParaRPr lang="cs-CZ" sz="1200" u="sng" smtClean="0">
              <a:solidFill>
                <a:srgbClr val="000000"/>
              </a:solidFill>
              <a:sym typeface="Arial" charset="0"/>
            </a:endParaRPr>
          </a:p>
          <a:p>
            <a:pPr eaLnBrk="1" hangingPunct="1"/>
            <a:r>
              <a:rPr lang="cs-CZ" sz="1200" u="sng" smtClean="0">
                <a:solidFill>
                  <a:srgbClr val="990000"/>
                </a:solidFill>
                <a:sym typeface="Arial" charset="0"/>
              </a:rPr>
              <a:t>Bílkoviny </a:t>
            </a:r>
          </a:p>
          <a:p>
            <a:r>
              <a:rPr lang="cs-CZ" sz="1200" smtClean="0">
                <a:solidFill>
                  <a:srgbClr val="000000"/>
                </a:solidFill>
                <a:sym typeface="Arial" charset="0"/>
              </a:rPr>
              <a:t>Doporučená denní dávka podle WHO je </a:t>
            </a:r>
            <a:r>
              <a:rPr lang="cs-CZ" sz="1200" smtClean="0">
                <a:solidFill>
                  <a:srgbClr val="000099"/>
                </a:solidFill>
                <a:sym typeface="Arial" charset="0"/>
              </a:rPr>
              <a:t>0,8g bílkoviny / kg hmotnosti</a:t>
            </a:r>
            <a:r>
              <a:rPr lang="cs-CZ" sz="1200" smtClean="0">
                <a:solidFill>
                  <a:srgbClr val="000000"/>
                </a:solidFill>
                <a:sym typeface="Arial" charset="0"/>
              </a:rPr>
              <a:t> jedince (a to jenom z hlediska ne plné využitelnosti obsahu dané porce bílkoviny, jinak cca 0,5g/kg hmotnosti) , pro sportovce a těžce pracující je pak dávka vyšší, avšak neměla by překročit hodnotu 1,5g/kg hmotnosti.</a:t>
            </a:r>
          </a:p>
          <a:p>
            <a:r>
              <a:rPr lang="cs-CZ" sz="1200" u="sng" smtClean="0">
                <a:solidFill>
                  <a:srgbClr val="000066"/>
                </a:solidFill>
                <a:sym typeface="Arial" charset="0"/>
              </a:rPr>
              <a:t>Rostlinné bílkoviny</a:t>
            </a:r>
            <a:r>
              <a:rPr lang="cs-CZ" sz="1200" smtClean="0">
                <a:solidFill>
                  <a:srgbClr val="000000"/>
                </a:solidFill>
                <a:sym typeface="Arial" charset="0"/>
              </a:rPr>
              <a:t> obsahují větší množství asparagové a glutamové kyseliny, obvykle chybí některé esenciální kyseliny – proto je nutná vhodná kombinace – kombinuje se luštenina s obilovinou – nejvhodnější kombinací je hrách a proso, nebo </a:t>
            </a:r>
            <a:r>
              <a:rPr lang="cs-CZ" sz="1200" smtClean="0">
                <a:solidFill>
                  <a:srgbClr val="000066"/>
                </a:solidFill>
              </a:rPr>
              <a:t>čočka s vejcem</a:t>
            </a:r>
            <a:r>
              <a:rPr lang="cs-CZ" sz="1200" smtClean="0">
                <a:solidFill>
                  <a:srgbClr val="000000"/>
                </a:solidFill>
                <a:sym typeface="Arial" charset="0"/>
              </a:rPr>
              <a:t>.</a:t>
            </a:r>
            <a:endParaRPr lang="cs-CZ" sz="1200" u="sng" smtClean="0">
              <a:solidFill>
                <a:srgbClr val="000000"/>
              </a:solidFill>
              <a:sym typeface="Arial" charset="0"/>
            </a:endParaRPr>
          </a:p>
          <a:p>
            <a:pPr eaLnBrk="1" hangingPunct="1"/>
            <a:r>
              <a:rPr lang="cs-CZ" sz="1200" u="sng" smtClean="0"/>
              <a:t>Obiloviny</a:t>
            </a:r>
            <a:r>
              <a:rPr lang="cs-CZ" sz="1200" smtClean="0"/>
              <a:t> (oves, pšenice, žito,ječmen, kukuřice, ryže). Luštěniny (hrách, fazole, čočka a sója…. naklíčené mungo - 24</a:t>
            </a:r>
            <a:r>
              <a:rPr lang="cs-CZ" sz="1200" smtClean="0">
                <a:solidFill>
                  <a:srgbClr val="000066"/>
                </a:solidFill>
                <a:sym typeface="Arial" charset="0"/>
              </a:rPr>
              <a:t>%</a:t>
            </a:r>
            <a:r>
              <a:rPr lang="cs-CZ" sz="1200" smtClean="0"/>
              <a:t>)</a:t>
            </a:r>
          </a:p>
          <a:p>
            <a:pPr eaLnBrk="1" hangingPunct="1"/>
            <a:r>
              <a:rPr lang="cs-CZ" sz="1200" u="sng" smtClean="0"/>
              <a:t>Vejce</a:t>
            </a:r>
            <a:r>
              <a:rPr lang="cs-CZ" sz="1200" smtClean="0"/>
              <a:t>: bílkoviny mají vysokou nutriční hodnotu a poměrem aminokyselin se nejvíce blíží ideálnímu proteinu. Syrové – těžko stravitelné, tepelné zpracovaní ulehčuje enzymatický rozklad bílku. </a:t>
            </a:r>
          </a:p>
          <a:p>
            <a:pPr eaLnBrk="1" hangingPunct="1"/>
            <a:r>
              <a:rPr lang="cs-CZ" sz="1200" u="sng" smtClean="0">
                <a:solidFill>
                  <a:srgbClr val="000000"/>
                </a:solidFill>
                <a:sym typeface="Arial" charset="0"/>
              </a:rPr>
              <a:t>Pšenice</a:t>
            </a:r>
            <a:r>
              <a:rPr lang="cs-CZ" sz="1200" smtClean="0">
                <a:solidFill>
                  <a:srgbClr val="000000"/>
                </a:solidFill>
                <a:sym typeface="Arial" charset="0"/>
              </a:rPr>
              <a:t> od svých 13 let se stává ideální bílkovinou. Do těch 13 let ji chybí trochu lysinu - ten je ale ve velkých množstvích v luštěninách (stačí malé množství luštěnin), i když se dlouho mělo za to, ze luštěniny mají nízkou vstřebatelnost. Ale i to se změnilo; v roce 2002 světová zdravotnická organizace (tím uznávaných odborníků) vydala stanovisko na zaklade výzkumů, které běželi mnoho let, že ta vstřebatelnost je stejná jak u obilnin a luštěnin tak u živočišných potravin a tímto se situace obrátila. Ty rostlinné bílkoviny jsou z hlediska skladby jednak stejné jako živočišné ale navíc na rozdíl od živočišných bílkovin/potravin, mají ochranné látky. Například pšenice, pokud jsme ji nezničili, má hodně vlákniny, Mg, Zn...to jsou živiny, které dneska lidem ve stravě chybí. Proto ty rostlinné potraviny, které nesou rostlinné bílkoviny můžou dát plnohodnotné jídlo - to živočišné nemůžou, ale můžeme říct, že pokud jich bude nějaké množství které je bezpečné, tak to neublíži.</a:t>
            </a:r>
            <a:endParaRPr lang="cs-CZ" sz="1200" smtClean="0"/>
          </a:p>
          <a:p>
            <a:r>
              <a:rPr lang="cs-CZ" sz="1200" u="sng" smtClean="0"/>
              <a:t>Mléko a sýry</a:t>
            </a:r>
          </a:p>
          <a:p>
            <a:r>
              <a:rPr lang="cs-CZ" sz="1200" u="sng" smtClean="0"/>
              <a:t>Kasein</a:t>
            </a:r>
            <a:r>
              <a:rPr lang="cs-CZ" sz="1200" smtClean="0"/>
              <a:t> tvoří okolo 75-80% veškeré mléčné bílkoviny a je značně teplotně odolný. Koncentrace v kravském mléku se pohybuje okolo 2.5-3.2% nebo 3.2g na 100ml mléka. Byl izolován z mléka a komerčně využit již od r.1900. Vysoká pasterizace (120°C po dobu 20min) pouze redukuje, ale neodstraňuje alergenicitu kaseinu. Komerční pasterizace je ovšem často mnohem kratší než 20 minut.</a:t>
            </a:r>
          </a:p>
          <a:p>
            <a:r>
              <a:rPr lang="cs-CZ" sz="1200" smtClean="0"/>
              <a:t>Kasein je jeden z hlavních mléčných alergenů. Gern a kol. uvádí kasein jako příčinu alergických reakcí u pacientů, kteří použili tzv. bezmléčné náhražky. </a:t>
            </a:r>
            <a:r>
              <a:rPr lang="cs-CZ" sz="1200" b="1" smtClean="0"/>
              <a:t>Kasein a kaseináty se používají jako plniva a zjemňovače při imitaci párků, u polévek a vývarů.</a:t>
            </a:r>
            <a:r>
              <a:rPr lang="cs-CZ" sz="1200" smtClean="0"/>
              <a:t> Často se používají aby nutričně obohatily jídla jako přídavná látka, díky vysokému obsahu bílkoviny, nízkému obsahu laktózy a jemné chuti. Mezi tyto nutričně obohacená jídla patří např. </a:t>
            </a:r>
            <a:r>
              <a:rPr lang="cs-CZ" sz="1200" b="1" smtClean="0"/>
              <a:t>vysokoproteinové práškové nápoje, obohacené sušenky a cereálie, směsi pro kojence a nutriční tyčinky</a:t>
            </a:r>
            <a:r>
              <a:rPr lang="cs-CZ" sz="1200" smtClean="0"/>
              <a:t>. Další využití je u náhražky smetany do kávy, omáček, zmrzliny, salátových dresinků, zpracovaného masa a uzenin, pekařské polevy a cukrářských krémů.</a:t>
            </a:r>
          </a:p>
          <a:p>
            <a:r>
              <a:rPr lang="cs-CZ" sz="1200" u="sng" smtClean="0"/>
              <a:t>Zelenina</a:t>
            </a:r>
          </a:p>
          <a:p>
            <a:r>
              <a:rPr lang="cs-CZ" sz="1200" smtClean="0"/>
              <a:t>Převážně zelenina listová a mrkev.</a:t>
            </a:r>
          </a:p>
          <a:p>
            <a:r>
              <a:rPr lang="cs-CZ" sz="1200" u="sng" smtClean="0"/>
              <a:t>Droždí a kvasnice</a:t>
            </a:r>
          </a:p>
          <a:p>
            <a:r>
              <a:rPr lang="cs-CZ" sz="1200" smtClean="0"/>
              <a:t>Mají bohatý obsah dobře stravitelných bílkovin (kolem 40 procent) a zejména komplexu vitamínu B, což platí zvláště pro pivovarské kvasinky. </a:t>
            </a:r>
          </a:p>
          <a:p>
            <a:endParaRPr lang="cs-CZ" sz="1200" smtClean="0"/>
          </a:p>
          <a:p>
            <a:r>
              <a:rPr lang="cs-CZ" sz="1200" u="sng" smtClean="0"/>
              <a:t>Informace z neověřené zdroje</a:t>
            </a:r>
          </a:p>
          <a:p>
            <a:r>
              <a:rPr lang="cs-CZ" sz="1200" smtClean="0"/>
              <a:t>Všech osm esenciálních aminokyselin je prý podle jednoho zdroje obsaženo v mrkvi, zelí, květáku, kukuřici, okurkách, růžičkové kapustě, v hrachu, v bramborách, v dýních , sladkých bramborách a rajčatech, taktéž ve všech druzích ořechů, slunečnici, sezamu, arašídech a fazolích. Také v plodech </a:t>
            </a:r>
            <a:r>
              <a:rPr lang="cs-CZ" sz="1200" i="1" smtClean="0"/>
              <a:t>kustovnice čínské</a:t>
            </a:r>
            <a:r>
              <a:rPr lang="cs-CZ" sz="1200" smtClean="0"/>
              <a:t> je prý obsaženo všech 8 esenciálních aminokyselin. </a:t>
            </a:r>
          </a:p>
          <a:p>
            <a:r>
              <a:rPr lang="cs-CZ" sz="1200" u="sng" smtClean="0"/>
              <a:t>Jiné zdroje</a:t>
            </a:r>
            <a:r>
              <a:rPr lang="cs-CZ" sz="1200" smtClean="0"/>
              <a:t> (tyto se už shodují s jinýma zdroji) uvádějí, že všech osm aminokyselin je obsaženo v rostlinné říši pouze jako v celku, a že nejproblematičtější aminokyseliny </a:t>
            </a:r>
            <a:r>
              <a:rPr lang="cs-CZ" sz="1200" i="1" smtClean="0"/>
              <a:t>lysin</a:t>
            </a:r>
            <a:r>
              <a:rPr lang="cs-CZ" sz="1200" smtClean="0"/>
              <a:t> jsou především v luštěninách a </a:t>
            </a:r>
            <a:r>
              <a:rPr lang="cs-CZ" sz="1200" i="1" smtClean="0"/>
              <a:t>methionin</a:t>
            </a:r>
            <a:r>
              <a:rPr lang="cs-CZ" sz="1200" smtClean="0"/>
              <a:t> především v celozrnných obilovinách. </a:t>
            </a:r>
            <a:r>
              <a:rPr lang="cs-CZ" sz="1200" b="1" smtClean="0"/>
              <a:t>Stačí tedy konzumovat dostatek vhodně zkombinovaných zelenin, obilovin a luštěnin.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p:sp>
      <p:sp>
        <p:nvSpPr>
          <p:cNvPr id="30722" name="Text Box 3"/>
          <p:cNvSpPr txBox="1">
            <a:spLocks noGrp="1"/>
          </p:cNvSpPr>
          <p:nvPr>
            <p:ph type="body" idx="1"/>
          </p:nvPr>
        </p:nvSpPr>
        <p:spPr bwMode="auto">
          <a:noFill/>
        </p:spPr>
        <p:txBody>
          <a:bodyPr vert="horz" wrap="square" numCol="1" compatLnSpc="1">
            <a:prstTxWarp prst="textNoShape">
              <a:avLst/>
            </a:prstTxWarp>
          </a:bodyPr>
          <a:lstStyle/>
          <a:p>
            <a:r>
              <a:rPr lang="cs-CZ" sz="1200" smtClean="0"/>
              <a:t>Studentům se názorně ukáže kolik gramů různých zdrojů potravin (pokud by jedl jenom jednu a tu samou potravinu v daný den, nepočítáme ztráty tepelnou úpravou) by měl denně přijmout ve stravě jedinec o váze 90kg aby pokryl denní dávku bílkovin. Výpočty zohlednili percentuální obsah bílkoviny v dané potravině. </a:t>
            </a:r>
          </a:p>
          <a:p>
            <a:r>
              <a:rPr lang="cs-CZ" sz="1200" smtClean="0"/>
              <a:t>%bílkovin v jednotlivých zdrojích:</a:t>
            </a:r>
          </a:p>
          <a:p>
            <a:r>
              <a:rPr lang="cs-CZ" sz="1200" smtClean="0"/>
              <a:t>Vepřové maso: 15%</a:t>
            </a:r>
          </a:p>
          <a:p>
            <a:r>
              <a:rPr lang="cs-CZ" sz="1200" smtClean="0"/>
              <a:t>Ryba: 17%</a:t>
            </a:r>
          </a:p>
          <a:p>
            <a:r>
              <a:rPr lang="cs-CZ" sz="1200" smtClean="0"/>
              <a:t>Fazole: 45%</a:t>
            </a:r>
          </a:p>
          <a:p>
            <a:r>
              <a:rPr lang="cs-CZ" sz="1200" smtClean="0"/>
              <a:t>Slunečnice (semínka): 30%</a:t>
            </a:r>
          </a:p>
          <a:p>
            <a:r>
              <a:rPr lang="cs-CZ" sz="1200" smtClean="0"/>
              <a:t>Hrášek: 6,5%</a:t>
            </a:r>
          </a:p>
          <a:p>
            <a:r>
              <a:rPr lang="cs-CZ" sz="1200" smtClean="0"/>
              <a:t>Sýr: 4%</a:t>
            </a:r>
          </a:p>
          <a:p>
            <a:endParaRPr lang="cs-CZ" sz="1200" smtClean="0"/>
          </a:p>
          <a:p>
            <a:endParaRPr lang="cs-CZ" sz="1200" smtClean="0"/>
          </a:p>
          <a:p>
            <a:endParaRPr lang="cs-CZ"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p:sp>
      <p:sp>
        <p:nvSpPr>
          <p:cNvPr id="32770" name="Text Box 3"/>
          <p:cNvSpPr txBox="1">
            <a:spLocks noGrp="1"/>
          </p:cNvSpPr>
          <p:nvPr>
            <p:ph type="body" idx="1"/>
          </p:nvPr>
        </p:nvSpPr>
        <p:spPr bwMode="auto">
          <a:noFill/>
        </p:spPr>
        <p:txBody>
          <a:bodyPr vert="horz" wrap="square" numCol="1" compatLnSpc="1">
            <a:prstTxWarp prst="textNoShape">
              <a:avLst/>
            </a:prstTxWarp>
          </a:bodyPr>
          <a:lstStyle/>
          <a:p>
            <a:r>
              <a:rPr lang="cs-CZ" sz="1200" smtClean="0"/>
              <a:t>Omega-3 a omega-6 mastné kyseliny jsou významnými složkami buněčných membrán a prekursory různých látek v organismu, například těch, které se podílejí na regulaci krevního tlaku a zánětlivých procesech. V současnosti narůstá zájem o omega-3 mastné kyseliny při prevencii cukrovky a některých typů rakoviny.</a:t>
            </a:r>
          </a:p>
          <a:p>
            <a:endParaRPr lang="cs-CZ" sz="1200" smtClean="0"/>
          </a:p>
          <a:p>
            <a:r>
              <a:rPr lang="cs-CZ" sz="1200" u="sng" smtClean="0"/>
              <a:t>Informace k MK (omega-3 a omega-6)</a:t>
            </a:r>
          </a:p>
          <a:p>
            <a:r>
              <a:rPr lang="cs-CZ" sz="1200" smtClean="0"/>
              <a:t>V celé skupině polynenasycených tuků existují dvě důležité podskupiny mastných kyselin omega-3 a omega-6. Rostlinné oleje obsahují mnoho omega-6 mastných kyselin a většina Evropanů jich získává ve své potravě dostatečné množství, avšak mastných kyselin omega-3 je v této běžné potravě nedostatek. Omega-3 mastné kyseliny příznivě ovlivňují průběh kardiovaskulárních chorob. Předmětem výzkumu je i studium funkce omega-3 kyselin v mozku a jejich vlivu na zrak. Existuje domněnka, že zabraňují degeneraci žluté skvrny (makuly) v oku, což je běžný důvod oslepnutí. Mají rovněž příznivý účinek na zmírňování některých depresivních poruch. V rámci výzkumu je dále studován vliv omega-3 kyselin na imunitní systém a jejich pozitivní účinek na rheumatickou arthritidu, astma, lupenku, ledvinové poruchy, rakovinu a při prevenci cukrovky. </a:t>
            </a:r>
          </a:p>
          <a:p>
            <a:pPr eaLnBrk="1" hangingPunct="1"/>
            <a:r>
              <a:rPr lang="cs-CZ" sz="1200" u="sng" smtClean="0"/>
              <a:t>Omega-3 a -6 MK, ne-maso zdroje</a:t>
            </a:r>
            <a:endParaRPr lang="cs-CZ" sz="1200" smtClean="0"/>
          </a:p>
          <a:p>
            <a:pPr eaLnBrk="1" hangingPunct="1"/>
            <a:r>
              <a:rPr lang="cs-CZ" sz="1200" smtClean="0"/>
              <a:t>avokádo, cizrna, dýňová semena, fazole, jahody, lněná semínka, lněný olej, mandle, olivový olej, otruby ječmene, semena perilla, pšeničné klíčky, řasa Schizochytrium, řepkový kanola olej (plus Vitamin E), sója, tmavě zelená listová zelenina (špenát, kapusta, pórek), vlašské ořechy (Frej, 2004). Omega 6 vícenenasycené mastné kyseliny se vyskytují především v ořeších, semenech a rostlinných olejích, například ve slunečnicovém, kukuřičném a sójovém oleji, a výrobcích vyráběných z těchto olejů. </a:t>
            </a:r>
          </a:p>
          <a:p>
            <a:pPr eaLnBrk="1" hangingPunct="1"/>
            <a:r>
              <a:rPr lang="cs-CZ" sz="1200" smtClean="0"/>
              <a:t>Doručený příjem omega-3 je v jednotlivých krajinách odlišný – od 0,5 do 2 % podílu na energetickém příjmu: doručený příjem alfa-linolové kyseliny se pohybuje mezi 0,6 a 1,2 % denního energetického příjmu nebo 1 – 2 g/den. </a:t>
            </a:r>
          </a:p>
          <a:p>
            <a:r>
              <a:rPr lang="cs-CZ" sz="1200" u="sng" smtClean="0"/>
              <a:t>Omega-3-MK, nejvýznamnější účinky</a:t>
            </a:r>
            <a:r>
              <a:rPr lang="cs-CZ" sz="1200" smtClean="0"/>
              <a:t>: </a:t>
            </a:r>
          </a:p>
          <a:p>
            <a:r>
              <a:rPr lang="cs-CZ" sz="1200" smtClean="0"/>
              <a:t>jsou naprosto nezbytné pro vývoj mozku</a:t>
            </a:r>
          </a:p>
          <a:p>
            <a:r>
              <a:rPr lang="cs-CZ" sz="1200" smtClean="0"/>
              <a:t>jsou nezbytné pro tvorbu spermií</a:t>
            </a:r>
          </a:p>
          <a:p>
            <a:r>
              <a:rPr lang="cs-CZ" sz="1200" smtClean="0"/>
              <a:t>jsou nepostradatelné pro správnou funkci sítnice v oku</a:t>
            </a:r>
          </a:p>
          <a:p>
            <a:r>
              <a:rPr lang="cs-CZ" sz="1200" smtClean="0"/>
              <a:t>podporují duševní vývoj dětí i dospělých (rozvoj nervové soustavy, zvyšují pozornost, podporují paměť apod.)</a:t>
            </a:r>
          </a:p>
          <a:p>
            <a:r>
              <a:rPr lang="cs-CZ" sz="1200" smtClean="0"/>
              <a:t>chrání nás před nemocemi srdce a cév</a:t>
            </a:r>
          </a:p>
          <a:p>
            <a:r>
              <a:rPr lang="cs-CZ" sz="1200" smtClean="0"/>
              <a:t>snižují srážlivost krve a zabraňují tak vzniku krevní sraženiny v cévách</a:t>
            </a:r>
          </a:p>
          <a:p>
            <a:r>
              <a:rPr lang="cs-CZ" sz="1200" smtClean="0"/>
              <a:t>mají protizánětlivý účinek</a:t>
            </a:r>
          </a:p>
          <a:p>
            <a:r>
              <a:rPr lang="cs-CZ" sz="1200" smtClean="0"/>
              <a:t>přispívají k tlumení alergických reakcí</a:t>
            </a:r>
          </a:p>
          <a:p>
            <a:r>
              <a:rPr lang="cs-CZ" sz="1200" smtClean="0"/>
              <a:t>hrají výraznou roli v tvorbě imunitních látek</a:t>
            </a:r>
          </a:p>
          <a:p>
            <a:r>
              <a:rPr lang="cs-CZ" sz="1200" smtClean="0"/>
              <a:t>potlačují růst některých nádorů</a:t>
            </a:r>
          </a:p>
          <a:p>
            <a:r>
              <a:rPr lang="cs-CZ" sz="1200" smtClean="0"/>
              <a:t>jsou nezbytné během těhotenství a kojení</a:t>
            </a:r>
          </a:p>
          <a:p>
            <a:r>
              <a:rPr lang="cs-CZ" sz="1200" smtClean="0"/>
              <a:t>jsou důležité v ochraně před Alzheimerovou chorobou</a:t>
            </a:r>
          </a:p>
          <a:p>
            <a:endParaRPr lang="cs-CZ"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p:sp>
      <p:sp>
        <p:nvSpPr>
          <p:cNvPr id="34818" name="Text Box 3"/>
          <p:cNvSpPr txBox="1">
            <a:spLocks noGrp="1"/>
          </p:cNvSpPr>
          <p:nvPr>
            <p:ph type="body" idx="1"/>
          </p:nvPr>
        </p:nvSpPr>
        <p:spPr bwMode="auto">
          <a:noFill/>
        </p:spPr>
        <p:txBody>
          <a:bodyPr vert="horz" wrap="square" numCol="1" compatLnSpc="1">
            <a:prstTxWarp prst="textNoShape">
              <a:avLst/>
            </a:prstTxWarp>
          </a:bodyPr>
          <a:lstStyle/>
          <a:p>
            <a:r>
              <a:rPr lang="cs-CZ" sz="1200" u="sng" smtClean="0"/>
              <a:t>Vitamín B12 a jeho funkce</a:t>
            </a:r>
          </a:p>
          <a:p>
            <a:r>
              <a:rPr lang="cs-CZ" sz="1200" smtClean="0"/>
              <a:t>Vitamín B12 neboli kyanokobalamin je tmavě červená krystalická látka, dobře rozpustná ve vodě. Ve své molekule obsahuje pevně vázaný atom kobaltu. Je tepelně poměrně stabilní a jeho ztráty při tepelném zpracování potravin jsou velmi malé. Z chemického hlediska je nejsložitějším vitamínem, jaký známe. Bylo zjištěno, že stabilitu kyanokobalaminu snižují látky, které vznikají při rozkladu kyseliny askorbové, tedy vitamínu C. </a:t>
            </a:r>
          </a:p>
          <a:p>
            <a:r>
              <a:rPr lang="cs-CZ" sz="1200" smtClean="0"/>
              <a:t>B12 je obsažen i v rostlinách i když v menší míře. Jestliže vitamin B12 chybí ve většině rostlinných potravin, odkud ho získávají přísní vegetariáni?</a:t>
            </a:r>
            <a:endParaRPr lang="cs-CZ" sz="1200" i="1" smtClean="0"/>
          </a:p>
          <a:p>
            <a:r>
              <a:rPr lang="cs-CZ" sz="1200" u="sng" smtClean="0"/>
              <a:t>Nedávné výzkumy prokázaly dva možné zdroje B12</a:t>
            </a:r>
          </a:p>
          <a:p>
            <a:r>
              <a:rPr lang="cs-CZ" sz="1200" smtClean="0"/>
              <a:t>1) Samotné bakterie tlustého střeva, které vytvářejí vitamin B12 ve velkém množství. I když je absorbční schopnost tlustého střeva velmi omezená, zdá se, že je přesto umožněno vstřebávání určitého množství vitaminu B12 do krve. B12  je transportováno pomocí tzv. </a:t>
            </a:r>
            <a:r>
              <a:rPr lang="cs-CZ" sz="1200" i="1" smtClean="0"/>
              <a:t>intrinsic faktor</a:t>
            </a:r>
            <a:r>
              <a:rPr lang="cs-CZ" sz="1200" smtClean="0"/>
              <a:t>, což je látka bílkovinného charakteru vylučovaná žaludkem, která se váže na B12. Jako denní potřeba je uváděno pro děti přibližně 1 µg a pro dospělé 2 µg. Víme, že vitamin B12 není jediným vitaminem, který střevní bakterie produkují. Dalším takovým příkladem je vitamin K. Je zajímavé, že podle některých autorů mohou vitamin B12 produkovat i bakterie, které normálně osidlují ústní dutinu.</a:t>
            </a:r>
          </a:p>
          <a:p>
            <a:r>
              <a:rPr lang="cs-CZ" sz="1200" smtClean="0"/>
              <a:t>2) Mikroorganismy produkující vitamin B12, které obvykle napadají určité potraviny, např. řasy, kvasnice, obilné klíčky a pravděpodobně i další. Čím méně hygieny se manipulací s potravinami věnuje (což se často stává v chudých zemích), tím větší je pravděpodobnost, že budou napadeny těmito bakteriemi. Nedostatek vitaminu B12 tedy není tak častý, jak bychom se možná domnívali.</a:t>
            </a:r>
          </a:p>
          <a:p>
            <a:r>
              <a:rPr lang="cs-CZ" sz="1200" smtClean="0"/>
              <a:t>Každopádně striktní vegetariáni by neměli v žádném případě zapomínat na to, že oba výše zmíněné zdroje nejdou kontrolovatelné, a proto existuje (přinejmenším teoreticky) určité riziko nedostatku vitaminu B12. Tento problém může být vyřešen tak, že se v naléhavějších případech konzumují příslušné farmaceutické přípravky.</a:t>
            </a:r>
          </a:p>
          <a:p>
            <a:r>
              <a:rPr lang="cs-CZ" sz="1200" smtClean="0"/>
              <a:t>Vegetariáni, kteří konzumují mléčné výrobky a vejce, i když nepravidelně, nebudou mít s nedostatkem vitaminu B12 žádné problémy. Jeho potřeba je v tomto případě dostatečně zajištěna doplňkovou stravou živočišného původu. Ovo-lakto-vegetariánská strava je bez výhrad uznávána všemi odborníky na výživu jako zdravá a komplexní.</a:t>
            </a:r>
          </a:p>
          <a:p>
            <a:r>
              <a:rPr lang="cs-CZ" sz="1200" smtClean="0"/>
              <a:t>Zdravý člověk má zpravidla zásobu B12 na tři až pět let (zásoba v játrech). </a:t>
            </a:r>
            <a:r>
              <a:rPr lang="cs-CZ" sz="1200" i="1" smtClean="0"/>
              <a:t>Zahnívání potravy v žaludku zabraňuje sekreci faktoru intrinsic a tím se produkce B12 zpomaluje</a:t>
            </a:r>
            <a:r>
              <a:rPr lang="cs-CZ" sz="1200" smtClean="0"/>
              <a:t>. Tento fenomén hrozí více těm, kdo konzumují maso než vegetariánům, veganům či makrobiotikům (tato skutečnost je známá již od roku 1959, prý ale téměř všude se zmiňuje pravý opak (informace z knihy Fit pro život, H. a M. Diamond, Fin 1993). Pokud není k dispozici tak zvaný vnitřní faktor, pak lze pouze u mimořádně vysokých dávek kolem 1 mg denně lze zajistit dostatečný příjem i v případech nedostatku vnitřního faktoru. U lidí, kterým byla vyoperována část žaludku, se mohou proto po několika letech objevit příznaky nedostatku tohoto vitamínu. Stejně tak se může projevit nedostatek u lidí, kterým byla vyoperována příslušná část tenkého střeva. </a:t>
            </a:r>
          </a:p>
          <a:p>
            <a:r>
              <a:rPr lang="cs-CZ" sz="1200" i="1" smtClean="0"/>
              <a:t>Vegetariánská strava má většinou vysoký obsah kyseliny listové, která může zakrývat hematologické symptomy nedostatku vitamínu B12. Některé případy nedostatku tak mohou zůstat nerozpoznány až do projevů neurologických symptomů. Jestliže je zájem sledovat stav vitaminu B12, měly by se zjišťovat hladiny sérového homocysteinu, kyseliny methylmalonové a holotranskobalaminu. Homocystein je při normální skladbě stravy rozkládán vitamíny B12 a B6 na aminokyseliny, které organismus nadále zpracovává, zatímco těm kterým B12 chybí se hromadí v krvi a stává se pro tělo toxickým.</a:t>
            </a:r>
            <a:r>
              <a:rPr lang="cs-CZ" sz="1200" smtClean="0"/>
              <a:t> </a:t>
            </a:r>
          </a:p>
          <a:p>
            <a:r>
              <a:rPr lang="cs-CZ" sz="1200" smtClean="0"/>
              <a:t>Všeobecně však platí, že díky uskladňování B12 nedostatek lze obtížně vyvolat, projevuje se pouze u dlouholetých striktních vegetariánů.</a:t>
            </a:r>
          </a:p>
          <a:p>
            <a:r>
              <a:rPr lang="cs-CZ" sz="1200" u="sng" smtClean="0"/>
              <a:t>B12 se významně podílí</a:t>
            </a:r>
            <a:r>
              <a:rPr lang="cs-CZ" sz="1200" smtClean="0"/>
              <a:t> při tvorbě červených krvinek, působí preventivně proti anémii a dalším krevním chorobám a onemocnění nervové soustavy </a:t>
            </a:r>
            <a:r>
              <a:rPr lang="cs-CZ" sz="1600" smtClean="0"/>
              <a:t>(</a:t>
            </a:r>
            <a:r>
              <a:rPr lang="cs-CZ" sz="1200" smtClean="0"/>
              <a:t>degenerace nervových vláken v míše).</a:t>
            </a:r>
          </a:p>
          <a:p>
            <a:r>
              <a:rPr lang="sk-SK" sz="1200" smtClean="0"/>
              <a:t>Zdroje: Vypsány. </a:t>
            </a:r>
            <a:endParaRPr lang="cs-CZ"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p:sp>
      <p:sp>
        <p:nvSpPr>
          <p:cNvPr id="36866" name="Text Box 3"/>
          <p:cNvSpPr txBox="1">
            <a:spLocks noGrp="1"/>
          </p:cNvSpPr>
          <p:nvPr>
            <p:ph type="body" idx="1"/>
          </p:nvPr>
        </p:nvSpPr>
        <p:spPr bwMode="auto">
          <a:noFill/>
        </p:spPr>
        <p:txBody>
          <a:bodyPr vert="horz" wrap="square" numCol="1" compatLnSpc="1">
            <a:prstTxWarp prst="textNoShape">
              <a:avLst/>
            </a:prstTxWarp>
          </a:bodyPr>
          <a:lstStyle/>
          <a:p>
            <a:pPr eaLnBrk="1" hangingPunct="1"/>
            <a:r>
              <a:rPr lang="cs-CZ" sz="1200" b="1" u="sng" smtClean="0"/>
              <a:t>Fe </a:t>
            </a:r>
          </a:p>
          <a:p>
            <a:pPr eaLnBrk="1" hangingPunct="1"/>
            <a:r>
              <a:rPr lang="cs-CZ" sz="1200" smtClean="0"/>
              <a:t>Absorpce Fe probíhá v horní části střev. Obsažen je v krvi a slučuje se s bílkovinami. V enzymech podporuje metabolismus proteinů, s nimi a mědí se slučuje a vytváří HEMOGLOBIN, ten přenáší kyslík do plic. Dále je součástí peroxidázy, které mají za úkol v těle likvidovat vznikající peroxidy. U žen je vyšší potřeba. Je nenahraditelné v těhotenství. Patří mezi nejobtížněji stravitelné minerály. Asi 90% zůstává nerozpuštěno. (Např. při užívání aspirinu). Vitamín C podporuje absorpci železa Fe. </a:t>
            </a:r>
          </a:p>
          <a:p>
            <a:pPr eaLnBrk="1" hangingPunct="1"/>
            <a:r>
              <a:rPr lang="cs-CZ" sz="1200" u="sng" smtClean="0"/>
              <a:t>Nedostatek </a:t>
            </a:r>
            <a:r>
              <a:rPr lang="sk-SK" sz="1200" u="sng" smtClean="0"/>
              <a:t>Fe</a:t>
            </a:r>
          </a:p>
          <a:p>
            <a:pPr eaLnBrk="1" hangingPunct="1"/>
            <a:r>
              <a:rPr lang="cs-CZ" sz="1200" smtClean="0"/>
              <a:t>Způsobuje anémii, závratě a únavu. </a:t>
            </a:r>
          </a:p>
          <a:p>
            <a:pPr eaLnBrk="1" hangingPunct="1"/>
            <a:r>
              <a:rPr lang="cs-CZ" sz="1200" smtClean="0"/>
              <a:t>V potravě se železo vyskytuje téměř výhradně v trojmocném stavu. V této formě je prakticky nevyužitelné, a proto jej tělo převádí nejprve na dvojmocnou formu. K tomu potřebuje sloučeniny obsahující - SH skupiny, například cystein, nebo z vitamínů kyselinu askorbovou. Železo se vstřebává především v žaludku a tenkém střevě. </a:t>
            </a:r>
          </a:p>
          <a:p>
            <a:pPr eaLnBrk="1" hangingPunct="1"/>
            <a:r>
              <a:rPr lang="cs-CZ" sz="1200" u="sng" smtClean="0"/>
              <a:t>Nadbytek železa</a:t>
            </a:r>
            <a:r>
              <a:rPr lang="cs-CZ" sz="1200" smtClean="0"/>
              <a:t> </a:t>
            </a:r>
          </a:p>
          <a:p>
            <a:pPr eaLnBrk="1" hangingPunct="1"/>
            <a:r>
              <a:rPr lang="cs-CZ" sz="1200" smtClean="0"/>
              <a:t>se může projevit u lidí s nadměrnou schopností vstřebávat železo přes střevní stěnu. Tato anomálie může být dědičná, vyskytuje se však zřídka. U těchto lidí se může nahromadit v těle až 50 g železa. Tento jev, označovaný jako hemosideróza, může doprovázet bronzové zbarvení kůže a zřejmě vlivem toxického působení nevázaného železa ve tkáních se mohou objevit příznaky poškození jater s příznaky cirhózy, diabetu a fibrózy slinivky. </a:t>
            </a:r>
          </a:p>
          <a:p>
            <a:pPr eaLnBrk="1" hangingPunct="1"/>
            <a:r>
              <a:rPr lang="cs-CZ" sz="1200" u="sng" smtClean="0"/>
              <a:t>Zdroje Fe</a:t>
            </a:r>
            <a:r>
              <a:rPr lang="cs-CZ" sz="1200" smtClean="0"/>
              <a:t> vyjmenovány. U špenátu: ten obsahuje i kyselinu šťavelovou a ta vstřebatelnost Fe zhoršuje.</a:t>
            </a:r>
          </a:p>
          <a:p>
            <a:pPr eaLnBrk="1" hangingPunct="1"/>
            <a:r>
              <a:rPr lang="cs-CZ" sz="1200" u="sng" smtClean="0"/>
              <a:t>Poznámka spíše pro učitele, že byli publikovány i tyto informace (četla jsem to poprvé, nevím zdali to opravdu tak i probíhá):</a:t>
            </a:r>
          </a:p>
          <a:p>
            <a:pPr eaLnBrk="1" hangingPunct="1"/>
            <a:r>
              <a:rPr lang="cs-CZ" sz="1200" smtClean="0"/>
              <a:t>Při dostatečném pohybu, konzumaci zelených zelenin a kvalitním dýchání, tělo umí získat železo (Fe) transmutací z hořčíku (Mg). </a:t>
            </a:r>
            <a:r>
              <a:rPr lang="cs-CZ" sz="1200" i="1" smtClean="0"/>
              <a:t>Dva vědci, Kervran a Komaki, byli nedávno nominováni společně na Nobelovu cenu za výzkum, zahrnující experimentální důkaz, že v živém organismu dochází k transmutaci prvků. Prvky, u nichž byla s určitostí prokázána transformace jsou: sodík (na draslík), draslík (na vápník) a hořčík (na železo). Ve skutečnosti už téměř 200let pozorujeme transformaci prvků, ale tato pozorování se nesetkala s důvěrou, protože se podobají alchymii – pozůstatku středověku." (Kushi, Kámen filosofů).</a:t>
            </a:r>
            <a:r>
              <a:rPr lang="cs-CZ" sz="1200"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p:sp>
      <p:sp>
        <p:nvSpPr>
          <p:cNvPr id="38914" name="Text Box 3"/>
          <p:cNvSpPr txBox="1">
            <a:spLocks noGrp="1"/>
          </p:cNvSpPr>
          <p:nvPr>
            <p:ph type="body" idx="1"/>
          </p:nvPr>
        </p:nvSpPr>
        <p:spPr bwMode="auto">
          <a:noFill/>
        </p:spPr>
        <p:txBody>
          <a:bodyPr vert="horz" wrap="square" numCol="1" compatLnSpc="1">
            <a:prstTxWarp prst="textNoShape">
              <a:avLst/>
            </a:prstTxWarp>
          </a:bodyPr>
          <a:lstStyle/>
          <a:p>
            <a:r>
              <a:rPr lang="cs-CZ" sz="1200" b="1" smtClean="0"/>
              <a:t>Vápník (Ca)</a:t>
            </a:r>
            <a:endParaRPr lang="cs-CZ" sz="1200" smtClean="0"/>
          </a:p>
          <a:p>
            <a:r>
              <a:rPr lang="cs-CZ" sz="1200" i="1" smtClean="0"/>
              <a:t>Charakteristika a funkce:</a:t>
            </a:r>
            <a:r>
              <a:rPr lang="cs-CZ" sz="1200" smtClean="0"/>
              <a:t> Dospělý člověk má v těle asi 1200 g vápníku, asi 99 % vápníku v těle  je uloženo v kostech a zubech, zbytek v ostatních tkáních. Zajišťuje pevnost kostí a zubů, účastní se na průběhu mnoha procesů probíhajících v těle (srážení krve, rytmické stahy srdce, přenos nervových vzruchů a další). Pro vstřebávání vápníku je potřeba vitamin D. Vyšší potřebu mají těhotné a kojící ženy. </a:t>
            </a:r>
          </a:p>
          <a:p>
            <a:r>
              <a:rPr lang="cs-CZ" sz="1200" i="1" smtClean="0"/>
              <a:t>Při nedostatku</a:t>
            </a:r>
            <a:r>
              <a:rPr lang="cs-CZ" sz="1200" smtClean="0"/>
              <a:t> vápníku ve stravě se může rozvinout u dětí křivice (rachitis), projevující se deformací dlouhých kostí a tvaru hrudníku, u dospělých osteomalacie (měknutí a deformace kostí) nebo osteoporóza (řídnutí kostí, kdy se vápník začne uvolňovat z kostí a ty jsou pak křehké a velmi snadno se lámou). Dále se objevuje kazivost zubů a horší se i kvalita nehtů.  </a:t>
            </a:r>
          </a:p>
          <a:p>
            <a:r>
              <a:rPr lang="cs-CZ" sz="1200" i="1" smtClean="0"/>
              <a:t>Zdroje:</a:t>
            </a:r>
            <a:r>
              <a:rPr lang="cs-CZ" sz="1200" smtClean="0"/>
              <a:t> nejbohatší zdroje jsou mléko a mléčné výrobky, některé druhy zeleniny, například zelená paprika a brokolice a luštěniny. K příjmu přispívá i tvrdá pitná voda. Dále vejce, ořechy. V obilovinách je vápník obsažen poměrně málo a navíc není dobře využitelný a další…</a:t>
            </a:r>
          </a:p>
          <a:p>
            <a:r>
              <a:rPr lang="cs-CZ" sz="1200" b="1" smtClean="0"/>
              <a:t>Zinek (Zn)</a:t>
            </a:r>
            <a:endParaRPr lang="cs-CZ" sz="1200" smtClean="0"/>
          </a:p>
          <a:p>
            <a:r>
              <a:rPr lang="cs-CZ" sz="1200" smtClean="0"/>
              <a:t>Zinek je prvek, který obzvláště v poslední době vyvolává zájem vědeckých kruhů. Je obsažen v celé řadě enzymů, podílejících se na důležitých biochemických reakcích, probíhajících v těle. </a:t>
            </a:r>
          </a:p>
          <a:p>
            <a:r>
              <a:rPr lang="cs-CZ" sz="1200" smtClean="0"/>
              <a:t>Biochemická aktivita zinku je spojená s udržováním normální hladiny vitamínu A v plasmě. Zdá se, že je potřebný pro uvolňování vitamínu A z jater. Jeho funkce v játrech je spojena i s odbouráváním alkoholu. Ukázalo se, že lidé postižení onemocněním jater - cirhózou - mají výrazně snížený obsah zinku v játrech. Zinek příznivě působí na hojení ran, zvyšuje účinnost některých hormonů. Obohacení potravy laktátem zinku vede v individuálních případech k překvapivým výsledkům při léčení některých kožních, zejména ekzémových onemocnění. Zde je třeba zdůraznit, že je nutné spolupůsobení dalšího mikroelementu, a tím je trojmocný chróm. </a:t>
            </a:r>
          </a:p>
          <a:p>
            <a:r>
              <a:rPr lang="cs-CZ" sz="1200" smtClean="0"/>
              <a:t>Zdroje:vypsány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p:sp>
      <p:sp>
        <p:nvSpPr>
          <p:cNvPr id="40962" name="Text Box 3"/>
          <p:cNvSpPr txBox="1">
            <a:spLocks noGrp="1"/>
          </p:cNvSpPr>
          <p:nvPr>
            <p:ph type="body" idx="1"/>
          </p:nvPr>
        </p:nvSpPr>
        <p:spPr bwMode="auto">
          <a:noFill/>
        </p:spPr>
        <p:txBody>
          <a:bodyPr vert="horz" wrap="square" numCol="1" compatLnSpc="1">
            <a:prstTxWarp prst="textNoShape">
              <a:avLst/>
            </a:prstTxWarp>
          </a:bodyPr>
          <a:lstStyle/>
          <a:p>
            <a:pPr eaLnBrk="1" hangingPunct="1"/>
            <a:r>
              <a:rPr lang="cs-CZ" sz="1200" b="1" smtClean="0"/>
              <a:t>Jód </a:t>
            </a:r>
            <a:r>
              <a:rPr lang="cs-CZ" sz="1200" smtClean="0"/>
              <a:t>je nepostradatelný pro správnou funkci štítné žlázy, nedostatek se může nepříznivě podepsat na duševním vývoji dětí. Denní potřeba jódu se pohybuje od 50 µg u kojenců až po 200 µg u těhotných a kojících žen. Zdroje: vypsány.</a:t>
            </a:r>
            <a:endParaRPr lang="cs-CZ" sz="1200" b="1" smtClean="0"/>
          </a:p>
          <a:p>
            <a:r>
              <a:rPr lang="cs-CZ" sz="1200" b="1" smtClean="0"/>
              <a:t>Horčík (Mg)</a:t>
            </a:r>
          </a:p>
          <a:p>
            <a:r>
              <a:rPr lang="cs-CZ" sz="1200" smtClean="0"/>
              <a:t>Stavba kostí, buněk, enzymů, tlumí nervové podráždění, nutný pro tvorbu ochranných látek.</a:t>
            </a:r>
          </a:p>
          <a:p>
            <a:r>
              <a:rPr lang="cs-CZ" sz="1200" smtClean="0"/>
              <a:t>Další funkce:</a:t>
            </a:r>
          </a:p>
          <a:p>
            <a:r>
              <a:rPr lang="cs-CZ" sz="1200" smtClean="0"/>
              <a:t>kofaktor min. 300 enzym. reakcí </a:t>
            </a:r>
          </a:p>
          <a:p>
            <a:r>
              <a:rPr lang="cs-CZ" sz="1200" smtClean="0"/>
              <a:t>snižuje nervosvalovou dráždivost</a:t>
            </a:r>
          </a:p>
          <a:p>
            <a:r>
              <a:rPr lang="cs-CZ" sz="1200" smtClean="0"/>
              <a:t>činnost srdce a krevního oběhu</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p:sp>
      <p:sp>
        <p:nvSpPr>
          <p:cNvPr id="43010" name="Text Box 3"/>
          <p:cNvSpPr txBox="1">
            <a:spLocks noGrp="1"/>
          </p:cNvSpPr>
          <p:nvPr>
            <p:ph type="body" idx="1"/>
          </p:nvPr>
        </p:nvSpPr>
        <p:spPr bwMode="auto">
          <a:noFill/>
        </p:spPr>
        <p:txBody>
          <a:bodyPr vert="horz" wrap="square" numCol="1" compatLnSpc="1">
            <a:prstTxWarp prst="textNoShape">
              <a:avLst/>
            </a:prstTxWarp>
          </a:bodyPr>
          <a:lstStyle/>
          <a:p>
            <a:r>
              <a:rPr lang="cs-CZ" sz="1200" b="1" smtClean="0"/>
              <a:t>Selen</a:t>
            </a:r>
            <a:r>
              <a:rPr lang="cs-CZ" sz="1200" smtClean="0"/>
              <a:t> </a:t>
            </a:r>
          </a:p>
          <a:p>
            <a:r>
              <a:rPr lang="cs-CZ" sz="1200" smtClean="0"/>
              <a:t>Údaje o obsahu selenu v jednotlivých potravinách se v literatuře velice různí, zejména u poživatin rostlinného původu. Vyplývá to zřejmě z proměnlivého obsahu selenu, obsaženého v půdě. Je prokázané, že některé kulturní rostliny jsou schopny se adaptovat na vyšší obsah selenu v půdě a také větší množství přijmout do své tkáně. Vyšší obsah selenu v pastevních porostech vyvolává známé otravy u skotu. </a:t>
            </a:r>
          </a:p>
          <a:p>
            <a:r>
              <a:rPr lang="cs-CZ" sz="1200" smtClean="0"/>
              <a:t>Selen patří mezi důležité antioxidanty, tedy látky, které zpomalují proces stárnutí, snižují pravděpodobnost vzniku srdečně-cévních onemocnění a některých typů rakoviny. Selen dále zlepšuje funkci štítné žlázy a imunitního systému, čímž zvyšuje odolnost našeho organizmu vůči nemocem. Jeho potřeba se udává mezi 16 – 70 μg denně, ale pozor! při vysokých dávkách je toxický.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p:sp>
      <p:sp>
        <p:nvSpPr>
          <p:cNvPr id="45058" name="Text Box 3"/>
          <p:cNvSpPr txBox="1">
            <a:spLocks noGrp="1"/>
          </p:cNvSpPr>
          <p:nvPr>
            <p:ph type="body" idx="1"/>
          </p:nvPr>
        </p:nvSpPr>
        <p:spPr bwMode="auto">
          <a:noFill/>
        </p:spPr>
        <p:txBody>
          <a:bodyPr vert="horz" wrap="square" numCol="1" compatLnSpc="1">
            <a:prstTxWarp prst="textNoShape">
              <a:avLst/>
            </a:prstTxWarp>
          </a:bodyPr>
          <a:lstStyle/>
          <a:p>
            <a:r>
              <a:rPr lang="cs-CZ" sz="1200" smtClean="0">
                <a:solidFill>
                  <a:srgbClr val="000000"/>
                </a:solidFill>
                <a:sym typeface="Arial" charset="0"/>
              </a:rPr>
              <a:t>Rozdělení do více skupin, nebo zadání pro jednotlivce. Vyhledat a sestavit z dostupných zdrojů pestrý jídelní lístek pro lakto-ovo-vegetariány, lakto-vegetariány, ovo-vegetariány a vegany tak, aby veškeré potraviny, jejich kombinace pokryli denní dávku bílkovin, Fe, omega-3-MK, Ca, Zn, I, a B12.</a:t>
            </a:r>
          </a:p>
          <a:p>
            <a:endParaRPr lang="cs-CZ" sz="1200" smtClean="0">
              <a:solidFill>
                <a:srgbClr val="000000"/>
              </a:solidFill>
              <a:sym typeface="Arial" charset="0"/>
            </a:endParaRPr>
          </a:p>
          <a:p>
            <a:r>
              <a:rPr lang="cs-CZ" sz="1200" smtClean="0">
                <a:solidFill>
                  <a:srgbClr val="000000"/>
                </a:solidFill>
                <a:sym typeface="Arial" charset="0"/>
              </a:rPr>
              <a:t>Popřípadě budou k dispozici tabulky či odkaz na internetové zdroje. Dnes už ale mládež je zběhlá ve vyhledávání na internetu, proto bych se nebála, že by si to nezvládli vyhledat sami.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56"/>
          <p:cNvSpPr>
            <a:spLocks noGrp="1" noRot="1" noChangeAspect="1" noTextEdit="1"/>
          </p:cNvSpPr>
          <p:nvPr>
            <p:ph type="sldImg" idx="2"/>
          </p:nvPr>
        </p:nvSpPr>
        <p:spPr/>
      </p:sp>
      <p:sp>
        <p:nvSpPr>
          <p:cNvPr id="47106" name="Shape 5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cs-CZ" smtClean="0"/>
              <a:t>Otázka pro studenty na závěr. (Semi–vegetariáni = maso max. 1-2x týdne a volí rybí a drůbeží maso (navíc si kupují maso z bio-farem, vajíčka z volného chovu slepic)) </a:t>
            </a:r>
          </a:p>
          <a:p>
            <a:pPr eaLnBrk="1" hangingPunct="1">
              <a:spcBef>
                <a:spcPct val="0"/>
              </a:spcBef>
            </a:pPr>
            <a:endParaRPr lang="cs-CZ" smtClean="0"/>
          </a:p>
          <a:p>
            <a:pPr eaLnBrk="1" hangingPunct="1">
              <a:spcBef>
                <a:spcPct val="0"/>
              </a:spcBef>
            </a:pPr>
            <a:r>
              <a:rPr lang="cs-CZ" i="1" smtClean="0"/>
              <a:t>Měli bychom dávat přednost netučným druhům masa, zejména drůbežímu (kuřecí, krůtí), rybímu, telecímu, jehněčímu a králičímu. V současné době se klade velký důraz na drůbeží maso, které je ale chudší na vitaminy a minerální látky, a proto se doporučuje jídelníček občas obohatit také libovým telecím či jehněčím a hovězím masem, které je velmi bohaté na železo, zinek????? a vitaminy skupiny B (niacin, B12). Libové vepřové maso je o něco tučnější než libové hovězí a měli bychom ho jíst méně často, protože živočišný tuk nepřispívá srdci a cévám.</a:t>
            </a:r>
            <a:endParaRPr lang="cs-CZ" b="1" i="1" smtClean="0"/>
          </a:p>
          <a:p>
            <a:pPr eaLnBrk="1" hangingPunct="1">
              <a:spcBef>
                <a:spcPct val="0"/>
              </a:spcBef>
            </a:pP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Shape 42"/>
          <p:cNvSpPr>
            <a:spLocks noGrp="1" noRot="1" noChangeAspect="1"/>
          </p:cNvSpPr>
          <p:nvPr>
            <p:ph type="sldImg" idx="2"/>
          </p:nvPr>
        </p:nvSpPr>
        <p:spPr/>
      </p:sp>
      <p:sp>
        <p:nvSpPr>
          <p:cNvPr id="12290"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cs-CZ" smtClean="0"/>
              <a:t>Definice vegetariánství, rozdělení. Vysvětleni lakto-, ovo-…pocházejí z lat. slova lakto=mléko a ovo=vajce. Další skupina vegani, která není přímo vegetariánská, ale princip veganství se odvíjí od principu vegetariánství.</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56"/>
          <p:cNvSpPr>
            <a:spLocks noGrp="1" noRot="1" noChangeAspect="1" noTextEdit="1"/>
          </p:cNvSpPr>
          <p:nvPr>
            <p:ph type="sldImg" idx="2"/>
          </p:nvPr>
        </p:nvSpPr>
        <p:spPr/>
      </p:sp>
      <p:sp>
        <p:nvSpPr>
          <p:cNvPr id="49154" name="Shape 5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p:sp>
      <p:sp>
        <p:nvSpPr>
          <p:cNvPr id="51202" name="Rectangle 3"/>
          <p:cNvSpPr txBox="1">
            <a:spLocks noGrp="1"/>
          </p:cNvSpPr>
          <p:nvPr>
            <p:ph type="body" idx="1"/>
          </p:nvPr>
        </p:nvSpPr>
        <p:spPr bwMode="auto">
          <a:noFill/>
        </p:spPr>
        <p:txBody>
          <a:bodyPr vert="horz" wrap="square" numCol="1" compatLnSpc="1">
            <a:prstTxWarp prst="textNoShape">
              <a:avLst/>
            </a:prstTxWarp>
          </a:bodyPr>
          <a:lstStyle/>
          <a:p>
            <a:pPr eaLnBrk="1" hangingPunct="1"/>
            <a:r>
              <a:rPr lang="cs-CZ" sz="1200" smtClean="0"/>
              <a:t>Práce s pracovním sešitem může probíhat i během výuky.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60"/>
          <p:cNvSpPr>
            <a:spLocks noGrp="1" noRot="1" noChangeAspect="1"/>
          </p:cNvSpPr>
          <p:nvPr>
            <p:ph type="sldImg" idx="2"/>
          </p:nvPr>
        </p:nvSpPr>
        <p:spPr/>
      </p:sp>
      <p:sp>
        <p:nvSpPr>
          <p:cNvPr id="53250" name="Shape 61"/>
          <p:cNvSpPr txBox="1">
            <a:spLocks noGrp="1"/>
          </p:cNvSpPr>
          <p:nvPr>
            <p:ph type="body" idx="1"/>
          </p:nvPr>
        </p:nvSpPr>
        <p:spPr bwMode="auto">
          <a:noFill/>
        </p:spPr>
        <p:txBody>
          <a:bodyPr vert="horz" wrap="square" numCol="1" compatLnSpc="1">
            <a:prstTxWarp prst="textNoShape">
              <a:avLst/>
            </a:prstTxWarp>
          </a:bodyPr>
          <a:lstStyle/>
          <a:p>
            <a:pPr eaLnBrk="1" hangingPunct="1">
              <a:lnSpc>
                <a:spcPct val="80000"/>
              </a:lnSpc>
              <a:spcBef>
                <a:spcPct val="0"/>
              </a:spcBef>
            </a:pPr>
            <a:r>
              <a:rPr lang="en-US" sz="900" smtClean="0"/>
              <a:t>Obr. snimek c. 1:</a:t>
            </a:r>
            <a:r>
              <a:rPr lang="cs-CZ" sz="900" smtClean="0"/>
              <a:t>http://www.behej.com/clanek/2930-beh-a-vegetarianstvi-jde-to-i-bez-masa/1</a:t>
            </a:r>
            <a:r>
              <a:rPr lang="en-US" sz="900" smtClean="0"/>
              <a:t>....(plus jako referenci)</a:t>
            </a:r>
            <a:endParaRPr lang="cs-CZ" sz="900" smtClean="0"/>
          </a:p>
          <a:p>
            <a:pPr eaLnBrk="1" hangingPunct="1">
              <a:lnSpc>
                <a:spcPct val="80000"/>
              </a:lnSpc>
              <a:spcBef>
                <a:spcPct val="0"/>
              </a:spcBef>
            </a:pPr>
            <a:r>
              <a:rPr lang="en-US" sz="900" smtClean="0"/>
              <a:t>Obr. snimek c. </a:t>
            </a:r>
            <a:r>
              <a:rPr lang="cs-CZ" sz="900" smtClean="0"/>
              <a:t>2</a:t>
            </a:r>
            <a:r>
              <a:rPr lang="en-US" sz="900" smtClean="0"/>
              <a:t>:</a:t>
            </a:r>
            <a:r>
              <a:rPr lang="cs-CZ" sz="800" smtClean="0"/>
              <a:t>http://ona.idnes.cz/nova-moda-jist-syrove-maso-jako-lide-v-paleolitu-ftu-/dieta.aspx?c=A120120_125917_dieta_jup</a:t>
            </a:r>
            <a:endParaRPr lang="cs-CZ" sz="900" smtClean="0"/>
          </a:p>
          <a:p>
            <a:pPr eaLnBrk="1" hangingPunct="1">
              <a:lnSpc>
                <a:spcPct val="80000"/>
              </a:lnSpc>
              <a:spcBef>
                <a:spcPct val="0"/>
              </a:spcBef>
            </a:pPr>
            <a:r>
              <a:rPr lang="en-US" sz="900" smtClean="0"/>
              <a:t>Obr. snimek c. </a:t>
            </a:r>
            <a:r>
              <a:rPr lang="cs-CZ" sz="900" smtClean="0"/>
              <a:t>2</a:t>
            </a:r>
            <a:r>
              <a:rPr lang="en-US" sz="900" smtClean="0"/>
              <a:t>:</a:t>
            </a:r>
            <a:r>
              <a:rPr lang="cs-CZ" sz="800" smtClean="0"/>
              <a:t>http://www.svetkulturistiky.cz/5-kulturistika-a-fitness/35-vyziva/clanky/298-budujte-svaly-diky-mleku.html</a:t>
            </a:r>
            <a:endParaRPr lang="cs-CZ" sz="900" smtClean="0"/>
          </a:p>
          <a:p>
            <a:pPr eaLnBrk="1" hangingPunct="1">
              <a:lnSpc>
                <a:spcPct val="80000"/>
              </a:lnSpc>
              <a:spcBef>
                <a:spcPct val="0"/>
              </a:spcBef>
            </a:pPr>
            <a:r>
              <a:rPr lang="en-US" sz="900" smtClean="0"/>
              <a:t>Obr. snimek c. </a:t>
            </a:r>
            <a:r>
              <a:rPr lang="cs-CZ" sz="900" smtClean="0"/>
              <a:t>2</a:t>
            </a:r>
            <a:r>
              <a:rPr lang="en-US" sz="900" smtClean="0"/>
              <a:t>:</a:t>
            </a:r>
            <a:r>
              <a:rPr lang="cs-CZ" sz="800" smtClean="0"/>
              <a:t>http://photo.hispeed.ch/seo/photo/789038/velikonocni_vajicka/velikonoce_vajicko_vejce_smile.html</a:t>
            </a:r>
            <a:endParaRPr lang="cs-CZ" sz="900" smtClean="0"/>
          </a:p>
          <a:p>
            <a:pPr eaLnBrk="1" hangingPunct="1">
              <a:lnSpc>
                <a:spcPct val="80000"/>
              </a:lnSpc>
              <a:spcBef>
                <a:spcPct val="0"/>
              </a:spcBef>
            </a:pPr>
            <a:r>
              <a:rPr lang="en-US" sz="900" smtClean="0"/>
              <a:t>Obr. snimek c. </a:t>
            </a:r>
            <a:r>
              <a:rPr lang="cs-CZ" sz="900" smtClean="0"/>
              <a:t>2</a:t>
            </a:r>
            <a:r>
              <a:rPr lang="en-US" sz="900" smtClean="0"/>
              <a:t>:</a:t>
            </a:r>
            <a:r>
              <a:rPr lang="cs-CZ" sz="800" smtClean="0"/>
              <a:t>http://www.chytrazena.cz/zensen-kralovska-rostlina-pro-nase-zdravi-11465.html</a:t>
            </a:r>
            <a:endParaRPr lang="cs-CZ" sz="900" smtClean="0"/>
          </a:p>
          <a:p>
            <a:pPr eaLnBrk="1" hangingPunct="1">
              <a:lnSpc>
                <a:spcPct val="80000"/>
              </a:lnSpc>
              <a:spcBef>
                <a:spcPct val="0"/>
              </a:spcBef>
            </a:pPr>
            <a:r>
              <a:rPr lang="en-US" sz="900" smtClean="0"/>
              <a:t>Obr. snimek c. </a:t>
            </a:r>
            <a:r>
              <a:rPr lang="cs-CZ" sz="900" smtClean="0"/>
              <a:t>4</a:t>
            </a:r>
            <a:r>
              <a:rPr lang="en-US" sz="900" smtClean="0"/>
              <a:t>:</a:t>
            </a:r>
            <a:r>
              <a:rPr lang="cs-CZ" sz="800" smtClean="0"/>
              <a:t>http://www.abicko.cz/clanek/precti-si-zabava/10554/patrani-v-indii-cesta-za-tajemnymi-svetly-film.html</a:t>
            </a:r>
            <a:endParaRPr lang="cs-CZ" sz="900" smtClean="0"/>
          </a:p>
          <a:p>
            <a:pPr eaLnBrk="1" hangingPunct="1">
              <a:lnSpc>
                <a:spcPct val="80000"/>
              </a:lnSpc>
              <a:spcBef>
                <a:spcPct val="0"/>
              </a:spcBef>
            </a:pPr>
            <a:r>
              <a:rPr lang="en-US" sz="900" smtClean="0"/>
              <a:t>Obr. snimek c. </a:t>
            </a:r>
            <a:r>
              <a:rPr lang="cs-CZ" sz="900" smtClean="0"/>
              <a:t>4</a:t>
            </a:r>
            <a:r>
              <a:rPr lang="en-US" sz="900" smtClean="0"/>
              <a:t>:</a:t>
            </a:r>
            <a:r>
              <a:rPr lang="cs-CZ" sz="800" smtClean="0"/>
              <a:t>http://www.djworld.sk/zajazdy/detail/nemecko---bavorske-zamky-4619.html</a:t>
            </a:r>
          </a:p>
          <a:p>
            <a:pPr eaLnBrk="1" hangingPunct="1">
              <a:lnSpc>
                <a:spcPct val="80000"/>
              </a:lnSpc>
              <a:spcBef>
                <a:spcPct val="0"/>
              </a:spcBef>
            </a:pPr>
            <a:r>
              <a:rPr lang="en-US" sz="900" smtClean="0"/>
              <a:t>Obr. snimek c. </a:t>
            </a:r>
            <a:r>
              <a:rPr lang="cs-CZ" sz="900" smtClean="0"/>
              <a:t>4</a:t>
            </a:r>
            <a:r>
              <a:rPr lang="en-US" sz="900" smtClean="0"/>
              <a:t>:</a:t>
            </a:r>
            <a:r>
              <a:rPr lang="cs-CZ" sz="800" smtClean="0"/>
              <a:t>http://www.mapa-sveta.info/evropa/velka-britanie/</a:t>
            </a:r>
            <a:endParaRPr lang="cs-CZ" sz="900" smtClean="0"/>
          </a:p>
          <a:p>
            <a:pPr eaLnBrk="1" hangingPunct="1">
              <a:lnSpc>
                <a:spcPct val="80000"/>
              </a:lnSpc>
              <a:spcBef>
                <a:spcPct val="0"/>
              </a:spcBef>
            </a:pPr>
            <a:r>
              <a:rPr lang="en-US" sz="900" smtClean="0"/>
              <a:t>Obr. snimek c. </a:t>
            </a:r>
            <a:r>
              <a:rPr lang="cs-CZ" sz="900" smtClean="0"/>
              <a:t>4</a:t>
            </a:r>
            <a:r>
              <a:rPr lang="en-US" sz="900" smtClean="0"/>
              <a:t>:</a:t>
            </a:r>
            <a:r>
              <a:rPr lang="cs-CZ" sz="800" smtClean="0"/>
              <a:t>http://aktualne.centrum.cz/zahranici/amerika/fotogalerie/2009/09/11/podivejte-se-usa-vzpominaji-na-11-zari-2001/</a:t>
            </a:r>
            <a:endParaRPr lang="cs-CZ" sz="900" smtClean="0"/>
          </a:p>
          <a:p>
            <a:pPr eaLnBrk="1" hangingPunct="1">
              <a:lnSpc>
                <a:spcPct val="80000"/>
              </a:lnSpc>
              <a:spcBef>
                <a:spcPct val="0"/>
              </a:spcBef>
            </a:pPr>
            <a:r>
              <a:rPr lang="en-US" sz="900" smtClean="0"/>
              <a:t>Obr. snimek c. </a:t>
            </a:r>
            <a:r>
              <a:rPr lang="cs-CZ" sz="900" smtClean="0"/>
              <a:t>4</a:t>
            </a:r>
            <a:r>
              <a:rPr lang="en-US" sz="900" smtClean="0"/>
              <a:t>:</a:t>
            </a:r>
            <a:r>
              <a:rPr lang="cs-CZ" sz="800" smtClean="0"/>
              <a:t>http://www.turisimo.cz/cesko/</a:t>
            </a:r>
          </a:p>
          <a:p>
            <a:pPr eaLnBrk="1" hangingPunct="1">
              <a:lnSpc>
                <a:spcPct val="80000"/>
              </a:lnSpc>
              <a:spcBef>
                <a:spcPct val="0"/>
              </a:spcBef>
            </a:pPr>
            <a:r>
              <a:rPr lang="cs-CZ" sz="900" smtClean="0"/>
              <a:t>Obr. snimek c. 5:</a:t>
            </a:r>
            <a:r>
              <a:rPr lang="cs-CZ" sz="800" smtClean="0"/>
              <a:t>http://www.thesimpsonsweb.estranky.cz/clanky/epizody/7.-serie/liza-vegetariankou.html</a:t>
            </a:r>
          </a:p>
          <a:p>
            <a:pPr eaLnBrk="1" hangingPunct="1">
              <a:lnSpc>
                <a:spcPct val="80000"/>
              </a:lnSpc>
              <a:spcBef>
                <a:spcPct val="0"/>
              </a:spcBef>
            </a:pPr>
            <a:r>
              <a:rPr lang="cs-CZ" sz="900" smtClean="0"/>
              <a:t>Obr. snimek c. 7:</a:t>
            </a:r>
            <a:r>
              <a:rPr lang="cs-CZ" sz="800" smtClean="0"/>
              <a:t>http://cs.wikipedia.org/wiki/B%C3%ADlkovina</a:t>
            </a:r>
          </a:p>
          <a:p>
            <a:pPr eaLnBrk="1" hangingPunct="1">
              <a:lnSpc>
                <a:spcPct val="80000"/>
              </a:lnSpc>
              <a:spcBef>
                <a:spcPct val="0"/>
              </a:spcBef>
            </a:pPr>
            <a:r>
              <a:rPr lang="en-US" sz="900" smtClean="0"/>
              <a:t>Obr. snimek c. </a:t>
            </a:r>
            <a:r>
              <a:rPr lang="cs-CZ" sz="900" smtClean="0"/>
              <a:t>10</a:t>
            </a:r>
            <a:r>
              <a:rPr lang="en-US" sz="900" smtClean="0"/>
              <a:t>:</a:t>
            </a:r>
            <a:r>
              <a:rPr lang="cs-CZ" sz="800" smtClean="0"/>
              <a:t>http://www.zivotpodlelucie.com/2012/09/utrpeni-vegetariana.html</a:t>
            </a:r>
          </a:p>
          <a:p>
            <a:pPr eaLnBrk="1" hangingPunct="1">
              <a:lnSpc>
                <a:spcPct val="80000"/>
              </a:lnSpc>
              <a:spcBef>
                <a:spcPct val="0"/>
              </a:spcBef>
            </a:pPr>
            <a:r>
              <a:rPr lang="en-US" sz="900" smtClean="0"/>
              <a:t>Obr. snimek c. </a:t>
            </a:r>
            <a:r>
              <a:rPr lang="cs-CZ" sz="900" smtClean="0"/>
              <a:t>11</a:t>
            </a:r>
            <a:r>
              <a:rPr lang="en-US" sz="900" smtClean="0"/>
              <a:t>:</a:t>
            </a:r>
            <a:r>
              <a:rPr lang="cs-CZ" sz="1200" smtClean="0"/>
              <a:t>http://www.humanisti.sk/view.php?cisloclanku=2007060003</a:t>
            </a:r>
            <a:endParaRPr lang="cs-CZ" sz="800" smtClean="0"/>
          </a:p>
          <a:p>
            <a:pPr eaLnBrk="1" hangingPunct="1">
              <a:lnSpc>
                <a:spcPct val="80000"/>
              </a:lnSpc>
              <a:spcBef>
                <a:spcPct val="0"/>
              </a:spcBef>
            </a:pPr>
            <a:r>
              <a:rPr lang="cs-CZ" sz="900" smtClean="0"/>
              <a:t>Obr. snimek c. 12:</a:t>
            </a:r>
            <a:r>
              <a:rPr lang="cs-CZ" sz="800" smtClean="0"/>
              <a:t>http://www.eufic.org/article/sk/artid/Vyznam-omega-3-a-omega-6-mastnych-kyselin/</a:t>
            </a:r>
          </a:p>
          <a:p>
            <a:pPr eaLnBrk="1" hangingPunct="1">
              <a:lnSpc>
                <a:spcPct val="80000"/>
              </a:lnSpc>
              <a:spcBef>
                <a:spcPct val="0"/>
              </a:spcBef>
            </a:pPr>
            <a:r>
              <a:rPr lang="cs-CZ" sz="900" smtClean="0"/>
              <a:t>Obr. snimek c. 13:</a:t>
            </a:r>
            <a:r>
              <a:rPr lang="cs-CZ" sz="800" smtClean="0"/>
              <a:t>http://en.wikipedia.org/wiki/Vitamin_B12</a:t>
            </a:r>
          </a:p>
          <a:p>
            <a:pPr eaLnBrk="1" hangingPunct="1">
              <a:lnSpc>
                <a:spcPct val="80000"/>
              </a:lnSpc>
              <a:spcBef>
                <a:spcPct val="0"/>
              </a:spcBef>
            </a:pPr>
            <a:r>
              <a:rPr lang="cs-CZ" sz="900" smtClean="0"/>
              <a:t>Obr. snimek c. 14:</a:t>
            </a:r>
            <a:r>
              <a:rPr lang="cs-CZ" sz="1200" smtClean="0"/>
              <a:t>http://www.kaduceus.cz/online/zdravi/370/mineraly-a-stopove-latky-v-tele-zelezo.aspx</a:t>
            </a:r>
          </a:p>
          <a:p>
            <a:pPr eaLnBrk="1" hangingPunct="1">
              <a:lnSpc>
                <a:spcPct val="80000"/>
              </a:lnSpc>
              <a:spcBef>
                <a:spcPct val="0"/>
              </a:spcBef>
            </a:pPr>
            <a:r>
              <a:rPr lang="cs-CZ" sz="900" smtClean="0"/>
              <a:t>Obr. snimek c. 15:</a:t>
            </a:r>
            <a:r>
              <a:rPr lang="cs-CZ" sz="800" smtClean="0"/>
              <a:t>http://www.roadcycling.cz/index.php5?str=clanek&amp;id=803&amp;zpz=1</a:t>
            </a:r>
          </a:p>
          <a:p>
            <a:pPr eaLnBrk="1" hangingPunct="1">
              <a:lnSpc>
                <a:spcPct val="80000"/>
              </a:lnSpc>
              <a:spcBef>
                <a:spcPct val="0"/>
              </a:spcBef>
            </a:pPr>
            <a:r>
              <a:rPr lang="cs-CZ" sz="900" smtClean="0"/>
              <a:t>Obr. snimek c. 15:</a:t>
            </a:r>
            <a:r>
              <a:rPr lang="cs-CZ" sz="800" smtClean="0"/>
              <a:t>http://www.vitalia.cz/clanky/kuze-vlasy-i-nehty-v-mrazu-trpi/</a:t>
            </a:r>
          </a:p>
          <a:p>
            <a:pPr eaLnBrk="1" hangingPunct="1">
              <a:lnSpc>
                <a:spcPct val="80000"/>
              </a:lnSpc>
              <a:spcBef>
                <a:spcPct val="0"/>
              </a:spcBef>
            </a:pPr>
            <a:r>
              <a:rPr lang="cs-CZ" sz="900" smtClean="0"/>
              <a:t>Obr. snimek c. 15:</a:t>
            </a:r>
            <a:r>
              <a:rPr lang="cs-CZ" sz="800" smtClean="0"/>
              <a:t>http://relax.lidovky.cz/co-delat-s-lupy-pomuze-zinek-ci-rada-lekare-fi7-/zdravi.aspx?c=A120416_164130_ln-zdravi_glu</a:t>
            </a:r>
            <a:endParaRPr lang="cs-CZ" sz="1200" smtClean="0"/>
          </a:p>
          <a:p>
            <a:pPr eaLnBrk="1" hangingPunct="1">
              <a:lnSpc>
                <a:spcPct val="80000"/>
              </a:lnSpc>
              <a:spcBef>
                <a:spcPct val="0"/>
              </a:spcBef>
            </a:pPr>
            <a:r>
              <a:rPr lang="cs-CZ" sz="900" smtClean="0"/>
              <a:t>Obr. snimek c. 16:</a:t>
            </a:r>
            <a:r>
              <a:rPr lang="cs-CZ" sz="800" smtClean="0"/>
              <a:t>http://www.avicenna.cz/item/snizena-funkce-stitne-zlazy/category/zdravi</a:t>
            </a:r>
            <a:endParaRPr lang="cs-CZ" sz="900" smtClean="0"/>
          </a:p>
          <a:p>
            <a:pPr eaLnBrk="1" hangingPunct="1">
              <a:lnSpc>
                <a:spcPct val="80000"/>
              </a:lnSpc>
              <a:spcBef>
                <a:spcPct val="0"/>
              </a:spcBef>
            </a:pPr>
            <a:r>
              <a:rPr lang="cs-CZ" sz="900" smtClean="0"/>
              <a:t>Obr. snimek c. 16:</a:t>
            </a:r>
            <a:r>
              <a:rPr lang="cs-CZ" sz="800" smtClean="0"/>
              <a:t>http://zena-in.cz/clanek/trapi-vas-krece-brante-se/kategorie/zdravi</a:t>
            </a:r>
            <a:endParaRPr lang="cs-CZ" sz="1200" smtClean="0"/>
          </a:p>
          <a:p>
            <a:pPr eaLnBrk="1" hangingPunct="1">
              <a:lnSpc>
                <a:spcPct val="80000"/>
              </a:lnSpc>
              <a:spcBef>
                <a:spcPct val="0"/>
              </a:spcBef>
            </a:pPr>
            <a:r>
              <a:rPr lang="cs-CZ" sz="900" smtClean="0"/>
              <a:t>Obr. snimek c. 17:</a:t>
            </a:r>
            <a:r>
              <a:rPr lang="cs-CZ" sz="800" smtClean="0"/>
              <a:t>http://ona.idnes.cz/antioxidanty-starnuti-rozhodne-nezpomali-f23-/zdravi.aspx?c=A090203_122121_zdravi_bad</a:t>
            </a:r>
            <a:endParaRPr lang="cs-CZ" sz="1200" smtClean="0"/>
          </a:p>
          <a:p>
            <a:pPr eaLnBrk="1" hangingPunct="1">
              <a:lnSpc>
                <a:spcPct val="80000"/>
              </a:lnSpc>
              <a:spcBef>
                <a:spcPct val="0"/>
              </a:spcBef>
            </a:pPr>
            <a:r>
              <a:rPr lang="cs-CZ" sz="900" smtClean="0"/>
              <a:t>Obr. snimek c. 19:</a:t>
            </a:r>
            <a:r>
              <a:rPr lang="cs-CZ" sz="800" smtClean="0"/>
              <a:t>http://www.viscojis.cz/teens/index.php?option=com_content&amp;view=article&amp;id=143:170&amp;cati</a:t>
            </a:r>
          </a:p>
          <a:p>
            <a:pPr eaLnBrk="1" hangingPunct="1">
              <a:lnSpc>
                <a:spcPct val="80000"/>
              </a:lnSpc>
              <a:spcBef>
                <a:spcPct val="0"/>
              </a:spcBef>
            </a:pPr>
            <a:r>
              <a:rPr lang="cs-CZ" sz="800" smtClean="0"/>
              <a:t>Obr. snimek c. 19:http://www.felixatfifty.com/category/vegetarian-catholic-2/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p:sp>
      <p:sp>
        <p:nvSpPr>
          <p:cNvPr id="32771" name="Text Box 3"/>
          <p:cNvSpPr txBox="1">
            <a:spLocks noGrp="1"/>
          </p:cNvSpPr>
          <p:nvPr>
            <p:ph type="body" idx="1"/>
          </p:nvPr>
        </p:nvSpPr>
        <p:spPr bwMode="auto"/>
        <p:txBody>
          <a:bodyPr vert="horz" wrap="square" numCol="1" compatLnSpc="1">
            <a:prstTxWarp prst="textNoShape">
              <a:avLst/>
            </a:prstTxWarp>
          </a:bodyPr>
          <a:lstStyle/>
          <a:p>
            <a:pPr eaLnBrk="1" hangingPunct="1">
              <a:spcBef>
                <a:spcPct val="0"/>
              </a:spcBef>
              <a:defRPr/>
            </a:pPr>
            <a:r>
              <a:rPr lang="cs-CZ" dirty="0" smtClean="0"/>
              <a:t>Tu je cílem obeznámit studenty s historií vegetariánství a s tím spojeném stravování -  to vše v krátkosti a stručnosti, ale tak aby si uvědomili, že tento způsob stravování není něco co se objevilo teprve nedávno jako jistá snaha se nějak odlišovat, či z důvodu jakési potřeby se věnovat něčemu novému protože „není nic lepšího na práci“. Vegetariánství se zmiňuje už od počátku světa. </a:t>
            </a:r>
            <a:r>
              <a:rPr lang="cs-CZ" sz="1000" dirty="0" smtClean="0"/>
              <a:t>Když si vezmeme bibli - na začátku před vyhnáním z ráje, lidi jedli ovoce - frutoriáni, pak po vyhnání jim bylo povoleno jíst zeleninu a pak poté co nastala potopa, bylo dovoleno jíst maso. </a:t>
            </a:r>
            <a:r>
              <a:rPr lang="cs-CZ" sz="1000" i="1" dirty="0" smtClean="0">
                <a:effectLst>
                  <a:outerShdw blurRad="38100" dist="38100" dir="2700000" algn="tl">
                    <a:srgbClr val="C0C0C0"/>
                  </a:outerShdw>
                </a:effectLst>
              </a:rPr>
              <a:t>Darwinova teorie evoluce.</a:t>
            </a:r>
          </a:p>
          <a:p>
            <a:pPr eaLnBrk="1" hangingPunct="1">
              <a:spcBef>
                <a:spcPct val="0"/>
              </a:spcBef>
              <a:defRPr/>
            </a:pPr>
            <a:r>
              <a:rPr lang="cs-CZ" sz="1000" dirty="0" smtClean="0"/>
              <a:t>V dějepise se učí, že člověk byl původně sběračem plodů. Pak zřejmě z nutnosti? – doba ledová – se stává lovcem.</a:t>
            </a:r>
          </a:p>
          <a:p>
            <a:pPr eaLnBrk="1" hangingPunct="1">
              <a:defRPr/>
            </a:pPr>
            <a:r>
              <a:rPr lang="cs-CZ" sz="1000" dirty="0" smtClean="0"/>
              <a:t>Dále je zmíněno, že v každé vyspělé civilizaci se našel vědec, filozof, umělec, či kněží, který se řídil zásady vegetariánství, například filosof Pythagoras, básník Seneca, Budha a indický politický a duchovní vůdce Mahátma Gándhí (vůdce indického hnutí za nezávislost, prosazoval filosofii aktivního, ale nenásilného odporu </a:t>
            </a:r>
            <a:r>
              <a:rPr lang="cs-CZ" sz="1000" i="1" dirty="0" smtClean="0"/>
              <a:t>satjágraha</a:t>
            </a:r>
            <a:r>
              <a:rPr lang="cs-CZ" sz="1000" dirty="0" smtClean="0"/>
              <a:t>, založeného na jogínském principu </a:t>
            </a:r>
            <a:r>
              <a:rPr lang="cs-CZ" sz="1000" i="1" dirty="0" smtClean="0"/>
              <a:t>ahimsá</a:t>
            </a:r>
            <a:r>
              <a:rPr lang="cs-CZ" sz="1000" dirty="0" smtClean="0"/>
              <a:t> (nenásilnost), který nakonec dovedl Indii k vyhlášení nezávislosti 15 srpna 1947), italský sochař, malíř, architekt a vynálezce Leonardo da Vinci, fyzik Albert Einstein, spisovatelé Jean Jacques Rousseau, Lev Nikolajevič Tolstoj, Franz Kafka, první československý prezident Tomáš Garrigue Masaryk.</a:t>
            </a:r>
          </a:p>
          <a:p>
            <a:pPr eaLnBrk="1" hangingPunct="1">
              <a:defRPr/>
            </a:pPr>
            <a:r>
              <a:rPr lang="cs-CZ" sz="1000" dirty="0" smtClean="0"/>
              <a:t>V roce 1847 vznikla například v Británii první oficiální vegetariánská společnost, která zde funguje dodnes a z které také vyšel pojem vegetarián. (V našich krajích bylo výrazné vegetariánské hnutí za první republiky, v potlačené formě přežilo období totality, a od roku 1989 opět postupně sílí).</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p:sp>
      <p:sp>
        <p:nvSpPr>
          <p:cNvPr id="16386" name="Text Box 3"/>
          <p:cNvSpPr txBox="1">
            <a:spLocks noGrp="1"/>
          </p:cNvSpPr>
          <p:nvPr>
            <p:ph type="body" idx="1"/>
          </p:nvPr>
        </p:nvSpPr>
        <p:spPr bwMode="auto">
          <a:noFill/>
        </p:spPr>
        <p:txBody>
          <a:bodyPr vert="horz" wrap="square" numCol="1" compatLnSpc="1">
            <a:prstTxWarp prst="textNoShape">
              <a:avLst/>
            </a:prstTxWarp>
          </a:bodyPr>
          <a:lstStyle/>
          <a:p>
            <a:pPr eaLnBrk="1" hangingPunct="1"/>
            <a:r>
              <a:rPr lang="cs-CZ" sz="1200" smtClean="0"/>
              <a:t>Je zmíněna demografie výskytu vegetariánů ve světe z průzkumu uskutečněného v roce 2011.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p:sp>
      <p:sp>
        <p:nvSpPr>
          <p:cNvPr id="18434" name="Text Box 3"/>
          <p:cNvSpPr txBox="1">
            <a:spLocks noGrp="1"/>
          </p:cNvSpPr>
          <p:nvPr>
            <p:ph type="body" idx="1"/>
          </p:nvPr>
        </p:nvSpPr>
        <p:spPr bwMode="auto">
          <a:noFill/>
        </p:spPr>
        <p:txBody>
          <a:bodyPr vert="horz" wrap="square" numCol="1" compatLnSpc="1">
            <a:prstTxWarp prst="textNoShape">
              <a:avLst/>
            </a:prstTxWarp>
          </a:bodyPr>
          <a:lstStyle/>
          <a:p>
            <a:pPr eaLnBrk="1" hangingPunct="1">
              <a:lnSpc>
                <a:spcPct val="80000"/>
              </a:lnSpc>
            </a:pPr>
            <a:r>
              <a:rPr lang="cs-CZ" sz="800" smtClean="0">
                <a:solidFill>
                  <a:srgbClr val="000000"/>
                </a:solidFill>
                <a:sym typeface="Arial" charset="0"/>
              </a:rPr>
              <a:t>Poznámky k jednotlivým motivům:</a:t>
            </a:r>
          </a:p>
          <a:p>
            <a:pPr eaLnBrk="1" hangingPunct="1">
              <a:lnSpc>
                <a:spcPct val="80000"/>
              </a:lnSpc>
            </a:pPr>
            <a:r>
              <a:rPr lang="cs-CZ" sz="800" u="sng" smtClean="0">
                <a:solidFill>
                  <a:srgbClr val="000000"/>
                </a:solidFill>
                <a:sym typeface="Arial" charset="0"/>
              </a:rPr>
              <a:t>Etické</a:t>
            </a:r>
          </a:p>
          <a:p>
            <a:pPr eaLnBrk="1" hangingPunct="1">
              <a:lnSpc>
                <a:spcPct val="80000"/>
              </a:lnSpc>
            </a:pPr>
            <a:r>
              <a:rPr lang="cs-CZ" sz="800" smtClean="0">
                <a:solidFill>
                  <a:srgbClr val="000000"/>
                </a:solidFill>
                <a:sym typeface="Arial" charset="0"/>
              </a:rPr>
              <a:t>Jde o soucit se zabíjenými zvířaty. Vyjádření nesouhlasu s jejich chovem v nepřirozeném a často drastickém prostředí, krmením (překrmováním) uměle vytvořenými potravinami jako je masokostní moučka a jí podobné směsi a se zabíjením nejen na jatkách.</a:t>
            </a:r>
          </a:p>
          <a:p>
            <a:pPr eaLnBrk="1" hangingPunct="1">
              <a:lnSpc>
                <a:spcPct val="80000"/>
              </a:lnSpc>
            </a:pPr>
            <a:r>
              <a:rPr lang="cs-CZ" sz="800" u="sng" smtClean="0">
                <a:solidFill>
                  <a:srgbClr val="000000"/>
                </a:solidFill>
                <a:sym typeface="Arial" charset="0"/>
              </a:rPr>
              <a:t>Náboženské</a:t>
            </a:r>
          </a:p>
          <a:p>
            <a:pPr algn="just" eaLnBrk="1" hangingPunct="1">
              <a:lnSpc>
                <a:spcPct val="80000"/>
              </a:lnSpc>
            </a:pPr>
            <a:r>
              <a:rPr lang="cs-CZ" sz="800" smtClean="0">
                <a:solidFill>
                  <a:srgbClr val="000000"/>
                </a:solidFill>
                <a:sym typeface="Arial" charset="0"/>
              </a:rPr>
              <a:t>Ve všech náboženstvích je dané aby člověk zbytečně nezabíjel. V Indii je zakázané zabíjet krávy. Vidíte je volně se pohybovat, dokonce i na dálnici auto zastane a nechá krávu projít. Jsou tam posvátné. </a:t>
            </a:r>
            <a:r>
              <a:rPr lang="cs-CZ" sz="800" smtClean="0">
                <a:sym typeface="Arial" charset="0"/>
              </a:rPr>
              <a:t>Vegetariánství bylo obvykle součástí náboženských přesvědčení spojených s konceptem transmigrace duše (převtělování do zvířat). </a:t>
            </a:r>
          </a:p>
          <a:p>
            <a:pPr algn="just" eaLnBrk="1" hangingPunct="1">
              <a:lnSpc>
                <a:spcPct val="80000"/>
              </a:lnSpc>
            </a:pPr>
            <a:r>
              <a:rPr lang="cs-CZ" sz="800" u="sng" smtClean="0">
                <a:solidFill>
                  <a:srgbClr val="000000"/>
                </a:solidFill>
                <a:sym typeface="Arial" charset="0"/>
              </a:rPr>
              <a:t>Životní filosofie</a:t>
            </a:r>
          </a:p>
          <a:p>
            <a:pPr eaLnBrk="1" hangingPunct="1">
              <a:lnSpc>
                <a:spcPct val="80000"/>
              </a:lnSpc>
            </a:pPr>
            <a:r>
              <a:rPr lang="cs-CZ" sz="800" smtClean="0">
                <a:sym typeface="Arial" charset="0"/>
              </a:rPr>
              <a:t>V první řadě jde o životní styl, který vychází z filozofických principů nezabíjení a neubližování. Lidé se začínají vegetariánsky stravovat většinou z těchto etických důvodů, dalším důvodem mohou být i zdravotní problémy, ale základní princip opravdu spočívá v tom, že tito lidé nechtějí, aby zvířata trpěla a byla zabíjena někde na jatkách.</a:t>
            </a:r>
            <a:r>
              <a:rPr lang="cs-CZ" sz="800" smtClean="0">
                <a:solidFill>
                  <a:srgbClr val="000000"/>
                </a:solidFill>
                <a:sym typeface="Arial" charset="0"/>
              </a:rPr>
              <a:t> Profesorka MUDr.Wisniewska-Roszkowska píše ve své odborné studii o vegetariánství, že: "Vegetarismus byl pravděpodobně u kolébky lidského pokolení, jako biologicky nejpřirozenější soustava výživy pro člověka.„</a:t>
            </a:r>
          </a:p>
          <a:p>
            <a:pPr eaLnBrk="1" hangingPunct="1">
              <a:lnSpc>
                <a:spcPct val="80000"/>
              </a:lnSpc>
            </a:pPr>
            <a:r>
              <a:rPr lang="cs-CZ" sz="800" smtClean="0">
                <a:solidFill>
                  <a:srgbClr val="000000"/>
                </a:solidFill>
                <a:sym typeface="Arial" charset="0"/>
              </a:rPr>
              <a:t>Dále se jedná o životní styl stravovat se zdravě a do toho je zahrnuto i vyhýbaní se konzumace jiných zdraví škodlivých výrobků, alkoholu, kouření a tak dále. </a:t>
            </a:r>
          </a:p>
          <a:p>
            <a:pPr eaLnBrk="1" hangingPunct="1">
              <a:lnSpc>
                <a:spcPct val="80000"/>
              </a:lnSpc>
            </a:pPr>
            <a:r>
              <a:rPr lang="cs-CZ" sz="800" u="sng" smtClean="0"/>
              <a:t>Ekonomické/ekologické</a:t>
            </a:r>
          </a:p>
          <a:p>
            <a:pPr eaLnBrk="1" hangingPunct="1">
              <a:lnSpc>
                <a:spcPct val="80000"/>
              </a:lnSpc>
            </a:pPr>
            <a:r>
              <a:rPr lang="cs-CZ" sz="800" smtClean="0"/>
              <a:t>Vycházejme ze statistik. Je vypočítáno, že 1 ha půdy může uživit 7 vegetariánů, zatímco masojed pro svou obživu potřebuje 2 ha půdy. Tato statistika vychází z toho, že chovná zvířata jsou vykrmována potravinami rostlinného původu a zkonzumují mnohem víc energie z potravin než kolik si vezmeme z jejich masa. Na výrobu jistého množství živočišné bílkoviny je zapotřebí v průměru pětkrát více půdy než k výrobě stejného množství bílkoviny rostlinné. Např.: Je zapotřebí 16kg sóji k vyprodukování 1kg hovězího masa, 6kg pro 1 kg vepřového, 4kg pro 1 kg krocaního, 3kg na 1kg drůbežího masa a 3kg na výrobu 1kg vajec. Snižuje se produkce půdy, byl zaznamenán pokles produkce půdy na 25</a:t>
            </a:r>
            <a:r>
              <a:rPr lang="en-US" sz="800" smtClean="0"/>
              <a:t>% z p</a:t>
            </a:r>
            <a:r>
              <a:rPr lang="cs-CZ" sz="800" smtClean="0"/>
              <a:t>ů</a:t>
            </a:r>
            <a:r>
              <a:rPr lang="en-US" sz="800" smtClean="0"/>
              <a:t>v</a:t>
            </a:r>
            <a:r>
              <a:rPr lang="cs-CZ" sz="800" smtClean="0"/>
              <a:t>od</a:t>
            </a:r>
            <a:r>
              <a:rPr lang="en-US" sz="800" smtClean="0"/>
              <a:t>n</a:t>
            </a:r>
            <a:r>
              <a:rPr lang="cs-CZ" sz="800" smtClean="0"/>
              <a:t>í</a:t>
            </a:r>
            <a:r>
              <a:rPr lang="en-US" sz="800" smtClean="0"/>
              <a:t>ho </a:t>
            </a:r>
            <a:r>
              <a:rPr lang="cs-CZ" sz="800" smtClean="0"/>
              <a:t>množství. Chovem dobytka se znečišťují vodní toky a také se spotřebuje spousta vody. K vypěstování 1 kg pšenice je potřeba 60l vody, kdežto k produkci 1 kg masa je potřeba 2500-6000l vody. Pro chov dobytka se také kácí spousta lesů a tropických deštných lesů, které se mění v pastviny.</a:t>
            </a:r>
          </a:p>
          <a:p>
            <a:pPr eaLnBrk="1" hangingPunct="1">
              <a:lnSpc>
                <a:spcPct val="80000"/>
              </a:lnSpc>
            </a:pPr>
            <a:r>
              <a:rPr lang="cs-CZ" sz="800" u="sng" smtClean="0"/>
              <a:t>Zdravotní</a:t>
            </a:r>
          </a:p>
          <a:p>
            <a:pPr eaLnBrk="1" hangingPunct="1">
              <a:lnSpc>
                <a:spcPct val="80000"/>
              </a:lnSpc>
            </a:pPr>
            <a:r>
              <a:rPr lang="cs-CZ" sz="800" smtClean="0"/>
              <a:t>· Vegetariáni mají neporovnatelně méně infarktů a kardiovaskulárních potíží než je v populaci běžné</a:t>
            </a:r>
          </a:p>
          <a:p>
            <a:pPr eaLnBrk="1" hangingPunct="1">
              <a:lnSpc>
                <a:spcPct val="80000"/>
              </a:lnSpc>
            </a:pPr>
            <a:r>
              <a:rPr lang="cs-CZ" sz="800" smtClean="0"/>
              <a:t>· Mají méně potíží s vysokým krevním tlakem a cholesterolem v krvi, který se usazuje v cévách a ucpává je</a:t>
            </a:r>
          </a:p>
          <a:p>
            <a:pPr eaLnBrk="1" hangingPunct="1">
              <a:lnSpc>
                <a:spcPct val="80000"/>
              </a:lnSpc>
            </a:pPr>
            <a:r>
              <a:rPr lang="cs-CZ" sz="800" smtClean="0"/>
              <a:t>· Trpí méně nadváhou či obezitou</a:t>
            </a:r>
          </a:p>
          <a:p>
            <a:pPr eaLnBrk="1" hangingPunct="1">
              <a:lnSpc>
                <a:spcPct val="80000"/>
              </a:lnSpc>
            </a:pPr>
            <a:r>
              <a:rPr lang="cs-CZ" sz="800" smtClean="0"/>
              <a:t>· Výskyt rakoviny tlustého střeva a konečníku je u nich nižší</a:t>
            </a:r>
          </a:p>
          <a:p>
            <a:pPr eaLnBrk="1" hangingPunct="1">
              <a:lnSpc>
                <a:spcPct val="80000"/>
              </a:lnSpc>
            </a:pPr>
            <a:r>
              <a:rPr lang="cs-CZ" sz="800" smtClean="0"/>
              <a:t>· Také výskyt jiných nádorových zhoubných nádorů u nich bývá nižší než v běžné populaci</a:t>
            </a:r>
          </a:p>
          <a:p>
            <a:pPr eaLnBrk="1" hangingPunct="1">
              <a:lnSpc>
                <a:spcPct val="80000"/>
              </a:lnSpc>
            </a:pPr>
            <a:r>
              <a:rPr lang="cs-CZ" sz="800" smtClean="0"/>
              <a:t>V současnosti je vegetariánství – tento způsob stravování – doporučováno mnohými odborníky a dietology (dle: The Oxford Vegetarian Study (Appleby, Thorogood, Mann, Key) a Nutrition Reviews (Berkow and Barnard) a další.</a:t>
            </a:r>
          </a:p>
          <a:p>
            <a:pPr eaLnBrk="1" hangingPunct="1">
              <a:lnSpc>
                <a:spcPct val="80000"/>
              </a:lnSpc>
            </a:pPr>
            <a:r>
              <a:rPr lang="cs-CZ" sz="800" u="sng" smtClean="0">
                <a:solidFill>
                  <a:srgbClr val="000000"/>
                </a:solidFill>
                <a:sym typeface="Arial" charset="0"/>
              </a:rPr>
              <a:t>Modní trend</a:t>
            </a:r>
          </a:p>
          <a:p>
            <a:pPr eaLnBrk="1" hangingPunct="1">
              <a:lnSpc>
                <a:spcPct val="80000"/>
              </a:lnSpc>
            </a:pPr>
            <a:r>
              <a:rPr lang="cs-CZ" sz="800" smtClean="0">
                <a:sym typeface="Arial" charset="0"/>
              </a:rPr>
              <a:t>Někteří lidé se prostřednictvím vegetariánství snaží odlišit od většiny. Nejíst maso znamená být „in“, být „cool“.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p:sp>
      <p:sp>
        <p:nvSpPr>
          <p:cNvPr id="20482" name="Rectangle 3"/>
          <p:cNvSpPr txBox="1">
            <a:spLocks noGrp="1"/>
          </p:cNvSpPr>
          <p:nvPr>
            <p:ph type="body" idx="1"/>
          </p:nvPr>
        </p:nvSpPr>
        <p:spPr bwMode="auto">
          <a:noFill/>
        </p:spPr>
        <p:txBody>
          <a:bodyPr vert="horz" wrap="square" numCol="1" compatLnSpc="1">
            <a:prstTxWarp prst="textNoShape">
              <a:avLst/>
            </a:prstTxWarp>
          </a:bodyPr>
          <a:lstStyle/>
          <a:p>
            <a:pPr eaLnBrk="1" hangingPunct="1"/>
            <a:r>
              <a:rPr lang="cs-CZ" i="1" smtClean="0"/>
              <a:t>Otázka na studenty: Co si myslíte, jaké můžou být nevýhody vegetariánství? Co mluví pro a co proti tomuto způsobu stravování?</a:t>
            </a:r>
          </a:p>
          <a:p>
            <a:pPr eaLnBrk="1" hangingPunct="1"/>
            <a:endParaRPr lang="cs-CZ" i="1" smtClean="0"/>
          </a:p>
          <a:p>
            <a:pPr eaLnBrk="1" hangingPunct="1"/>
            <a:r>
              <a:rPr lang="cs-CZ" smtClean="0"/>
              <a:t>Které z těchto tvrzení jsou mýty a které fakty? Pojďme si na toto zodpovědět v průběhu dalšího výkladu.</a:t>
            </a:r>
            <a:endParaRPr lang="cs-CZ"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p:sp>
      <p:sp>
        <p:nvSpPr>
          <p:cNvPr id="22530" name="Rectangle 3"/>
          <p:cNvSpPr txBox="1">
            <a:spLocks noGrp="1"/>
          </p:cNvSpPr>
          <p:nvPr>
            <p:ph type="body" idx="1"/>
          </p:nvPr>
        </p:nvSpPr>
        <p:spPr bwMode="auto">
          <a:noFill/>
        </p:spPr>
        <p:txBody>
          <a:bodyPr vert="horz" wrap="square" numCol="1" compatLnSpc="1">
            <a:prstTxWarp prst="textNoShape">
              <a:avLst/>
            </a:prstTxWarp>
          </a:bodyPr>
          <a:lstStyle/>
          <a:p>
            <a:pPr eaLnBrk="1" hangingPunct="1">
              <a:lnSpc>
                <a:spcPct val="80000"/>
              </a:lnSpc>
            </a:pPr>
            <a:r>
              <a:rPr lang="cs-CZ" sz="900" smtClean="0"/>
              <a:t>Co musí obsahovat naše strava? Vyjmenování. Se studenty krátce zopakovat formou otázek/diskuse co to jsou bílkoviny, sacharidy, lipidy, tuky, vitamíny a minerální látky, dále pojmy proteiny, mastné kyseliny, esenciální MK. Stručně pojmenovat jejich funkce. </a:t>
            </a:r>
          </a:p>
          <a:p>
            <a:pPr eaLnBrk="1" hangingPunct="1">
              <a:lnSpc>
                <a:spcPct val="80000"/>
              </a:lnSpc>
            </a:pPr>
            <a:endParaRPr lang="cs-CZ" sz="900" u="sng" smtClean="0"/>
          </a:p>
          <a:p>
            <a:pPr eaLnBrk="1" hangingPunct="1">
              <a:lnSpc>
                <a:spcPct val="80000"/>
              </a:lnSpc>
            </a:pPr>
            <a:r>
              <a:rPr lang="cs-CZ" sz="900" u="sng" smtClean="0"/>
              <a:t>Stručná charakteristika výše zmíněných pojmů</a:t>
            </a:r>
          </a:p>
          <a:p>
            <a:pPr eaLnBrk="1" hangingPunct="1">
              <a:lnSpc>
                <a:spcPct val="80000"/>
              </a:lnSpc>
            </a:pPr>
            <a:r>
              <a:rPr lang="cs-CZ" sz="800" u="sng" smtClean="0"/>
              <a:t>Bílkoviny</a:t>
            </a:r>
            <a:r>
              <a:rPr lang="cs-CZ" sz="800" smtClean="0"/>
              <a:t> jsou vysokomolekulární přírodní látky tvořené AMK. Bílkoviny dodávají tělu stavební materiál, který využíváme k růstu, k obnově buněk a tkání, tvorbě hormonů a enzymů. </a:t>
            </a:r>
          </a:p>
          <a:p>
            <a:pPr eaLnBrk="1" hangingPunct="1">
              <a:lnSpc>
                <a:spcPct val="80000"/>
              </a:lnSpc>
            </a:pPr>
            <a:r>
              <a:rPr lang="cs-CZ" sz="800" smtClean="0"/>
              <a:t>strukturní proteiny – cytoskelet, bičíky, histony, kolagen, keratin, molekulární motory</a:t>
            </a:r>
            <a:br>
              <a:rPr lang="cs-CZ" sz="800" smtClean="0"/>
            </a:br>
            <a:r>
              <a:rPr lang="cs-CZ" sz="800" smtClean="0"/>
              <a:t>metabolické proteiny – enzymy</a:t>
            </a:r>
            <a:br>
              <a:rPr lang="cs-CZ" sz="800" smtClean="0"/>
            </a:br>
            <a:r>
              <a:rPr lang="cs-CZ" sz="800" smtClean="0"/>
              <a:t>transportní proteiny – hemoglobin, rodopsin, membránové přenašeče</a:t>
            </a:r>
            <a:br>
              <a:rPr lang="cs-CZ" sz="800" smtClean="0"/>
            </a:br>
            <a:r>
              <a:rPr lang="cs-CZ" sz="800" smtClean="0"/>
              <a:t>informační proteiny – signály, receptory, transkripční faktory </a:t>
            </a:r>
          </a:p>
          <a:p>
            <a:pPr eaLnBrk="1" hangingPunct="1">
              <a:lnSpc>
                <a:spcPct val="80000"/>
              </a:lnSpc>
            </a:pPr>
            <a:r>
              <a:rPr lang="cs-CZ" sz="800" smtClean="0"/>
              <a:t>Bílkoviny si organizmus vytváří z aminokyselin (AMK) získaných z potravy. Některé (většinu) aminokyseliny si tělo dokáže vytvořit samo. Jsou AMK, které si ale tělo samo nedokáže vytvořit a ty se nazývají esenciální AMK a je potřeba je dodávat potravou.</a:t>
            </a:r>
          </a:p>
          <a:p>
            <a:pPr eaLnBrk="1" hangingPunct="1">
              <a:lnSpc>
                <a:spcPct val="80000"/>
              </a:lnSpc>
            </a:pPr>
            <a:r>
              <a:rPr lang="cs-CZ" sz="800" u="sng" smtClean="0"/>
              <a:t>Sacharidy</a:t>
            </a:r>
          </a:p>
          <a:p>
            <a:pPr>
              <a:lnSpc>
                <a:spcPct val="80000"/>
              </a:lnSpc>
            </a:pPr>
            <a:r>
              <a:rPr lang="cs-CZ" sz="800" smtClean="0"/>
              <a:t>Sacharidy (starším názvem uhlovodany nebo karbohydráty) jsou nízko- i vysokomolekulární látky vyskytující se v každém organismu a plnící především funkce nutritivní (tedy vyživovací). Fungují především jako palivo a jsou tedy zdrojem energie. A to velice rychlým zdrojem, ovšem s nesrovnatelně nižší energetickou hodnotou než např. tuky. Další jejich nevýhodou je, že se dají poměrně špatně skladovat (jediná zásobní látka je polysacharid glykogen – hlavně ve svalech a játrech). Právě protože jsou jejich rezervy tak malé a rychle se spotřebují, je třeba je při fyzických výkonech dodávat.</a:t>
            </a:r>
            <a:endParaRPr lang="cs-CZ" sz="800" b="1" smtClean="0"/>
          </a:p>
          <a:p>
            <a:pPr>
              <a:lnSpc>
                <a:spcPct val="80000"/>
              </a:lnSpc>
            </a:pPr>
            <a:r>
              <a:rPr lang="cs-CZ" sz="800" smtClean="0"/>
              <a:t>Sacharidy jsou v těle důležité jako:</a:t>
            </a:r>
          </a:p>
          <a:p>
            <a:pPr>
              <a:lnSpc>
                <a:spcPct val="80000"/>
              </a:lnSpc>
            </a:pPr>
            <a:r>
              <a:rPr lang="cs-CZ" sz="800" smtClean="0"/>
              <a:t>okamžitý zdroj potřebného množství energie </a:t>
            </a:r>
          </a:p>
          <a:p>
            <a:pPr>
              <a:lnSpc>
                <a:spcPct val="80000"/>
              </a:lnSpc>
            </a:pPr>
            <a:r>
              <a:rPr lang="cs-CZ" sz="800" smtClean="0"/>
              <a:t>zásobárna energie ve formě glykogenu </a:t>
            </a:r>
          </a:p>
          <a:p>
            <a:pPr>
              <a:lnSpc>
                <a:spcPct val="80000"/>
              </a:lnSpc>
            </a:pPr>
            <a:r>
              <a:rPr lang="cs-CZ" sz="800" smtClean="0"/>
              <a:t>stavební prvek pojivových tkání (chrupavky, vazy) </a:t>
            </a:r>
          </a:p>
          <a:p>
            <a:pPr eaLnBrk="1" hangingPunct="1">
              <a:lnSpc>
                <a:spcPct val="80000"/>
              </a:lnSpc>
            </a:pPr>
            <a:r>
              <a:rPr lang="cs-CZ" sz="800" u="sng" smtClean="0"/>
              <a:t>Lipidy </a:t>
            </a:r>
          </a:p>
          <a:p>
            <a:pPr eaLnBrk="1" hangingPunct="1">
              <a:lnSpc>
                <a:spcPct val="80000"/>
              </a:lnSpc>
            </a:pPr>
            <a:r>
              <a:rPr lang="cs-CZ" sz="800" smtClean="0"/>
              <a:t>Jsou to sloučeniny vyšších MK, rostlinného i živočíšneho původu, s alkoholem, jsou nerozpustné ve vodě, rozpustné v organických rozpouštědlech. Nesourodá skupina látek, společným znakem je, že jsou to estery. Jsou zdrojem esenciálních MK. Plní dále funkci strukturálních lipidů (jsou součástí membránových struktur buněk (např. cholesterol), zásobních lipidů, tepelného izolantu a ochrany těl rostlin a živočíchů.</a:t>
            </a:r>
          </a:p>
          <a:p>
            <a:pPr eaLnBrk="1" hangingPunct="1">
              <a:lnSpc>
                <a:spcPct val="80000"/>
              </a:lnSpc>
            </a:pPr>
            <a:r>
              <a:rPr lang="cs-CZ" sz="800" u="sng" smtClean="0"/>
              <a:t>Tuky</a:t>
            </a:r>
          </a:p>
          <a:p>
            <a:pPr eaLnBrk="1" hangingPunct="1">
              <a:lnSpc>
                <a:spcPct val="80000"/>
              </a:lnSpc>
            </a:pPr>
            <a:r>
              <a:rPr lang="cs-CZ" sz="800" smtClean="0"/>
              <a:t>Patří do skupiny lipidů. Estery vyšších MK s glycerolem. Slouží jako energetická rezerva. </a:t>
            </a:r>
          </a:p>
          <a:p>
            <a:pPr eaLnBrk="1" hangingPunct="1">
              <a:lnSpc>
                <a:spcPct val="80000"/>
              </a:lnSpc>
            </a:pPr>
            <a:r>
              <a:rPr lang="cs-CZ" sz="900" u="sng" smtClean="0"/>
              <a:t>Mastné kyseliny</a:t>
            </a:r>
            <a:r>
              <a:rPr lang="cs-CZ" sz="900" smtClean="0"/>
              <a:t> jsou organické alifatické karboxylové kyseliny s dlouhým řetězcem (sudý počet atomů C – při biosyntéze vznikají MK z dvouuhlíkatých řetězců), získané hydrolýzou přirozených lipidů.</a:t>
            </a:r>
            <a:endParaRPr lang="en-US" sz="900" smtClean="0"/>
          </a:p>
          <a:p>
            <a:pPr eaLnBrk="1" hangingPunct="1">
              <a:lnSpc>
                <a:spcPct val="80000"/>
              </a:lnSpc>
            </a:pPr>
            <a:r>
              <a:rPr lang="cs-CZ" sz="900" smtClean="0"/>
              <a:t>Mastné kyseliny se vyskytují hlavně jako estery (estery vyšších MK s glycerolem) v přírodních tucích a olejích, ale mohou být přítomné v ne-esterifikované podobě jako volné mastné kyseliny, které jsou transportní formou přítomnou v krevní plazmě. </a:t>
            </a:r>
          </a:p>
          <a:p>
            <a:pPr eaLnBrk="1" hangingPunct="1">
              <a:lnSpc>
                <a:spcPct val="80000"/>
              </a:lnSpc>
            </a:pPr>
            <a:r>
              <a:rPr lang="cs-CZ" sz="900" u="sng" smtClean="0"/>
              <a:t>Vitamíny</a:t>
            </a:r>
          </a:p>
          <a:p>
            <a:pPr eaLnBrk="1" hangingPunct="1">
              <a:lnSpc>
                <a:spcPct val="80000"/>
              </a:lnSpc>
            </a:pPr>
            <a:r>
              <a:rPr lang="cs-CZ" sz="800" smtClean="0"/>
              <a:t>Jsou nízkomolekulární látky nezbytné pro život. V lidském organismu mají vitamíny funkci katalyzátorů biochemických reakcí. Podílejí se na metabolismu bílkovin, tuků a cukrů. Existuje 13 základních typů vitamínů. Lidský organismus si, až na některé výjimky, nedokáže vitamíny sám vyrobit, a proto je musí získávat prostřednictvím stravy. </a:t>
            </a:r>
            <a:r>
              <a:rPr lang="cs-CZ" sz="800" b="1" smtClean="0"/>
              <a:t>Nedostatek vitamínů</a:t>
            </a:r>
            <a:r>
              <a:rPr lang="cs-CZ" sz="800" smtClean="0"/>
              <a:t> může způsobovat poruchy různého druhu a to i velmi závažné, ale stejně jako je nebezpečný nedostatek vitamínů, hrozí nebezpečí i u předávkování, tzv. hypervitaminóze a to zvláště u vitamínů rozpustných v tucích, protože tyto vitamíny se ukládají v játrech a mohou způsobit řadu onemocnění, která jsou velmi nebezpečná. V případě nedostatku je možné vitamíny doplnit synteticky, v případě přebytku je nutno omezit příjem určitého vitamínu z potravy. </a:t>
            </a:r>
            <a:endParaRPr lang="cs-CZ" sz="900" smtClean="0"/>
          </a:p>
          <a:p>
            <a:pPr eaLnBrk="1" hangingPunct="1">
              <a:lnSpc>
                <a:spcPct val="80000"/>
              </a:lnSpc>
            </a:pPr>
            <a:r>
              <a:rPr lang="cs-CZ" sz="900" u="sng" smtClean="0"/>
              <a:t>Minerální látky</a:t>
            </a:r>
          </a:p>
          <a:p>
            <a:pPr>
              <a:lnSpc>
                <a:spcPct val="80000"/>
              </a:lnSpc>
            </a:pPr>
            <a:r>
              <a:rPr lang="cs-CZ" sz="800" smtClean="0"/>
              <a:t>Jsou nezbytnou součástí naší výživy. Náš organismus je nutně potřebuje, nedokáže si je sám vytvořit. Minerální látky přijímáme do těla potravou a vodou. Mají významnou úlohu při růstu a pro metabolismus celého organismu. U mnoha dospělých, ale i dětí dochází k jejich nedostatku, a to zejména špatnou výživou. </a:t>
            </a:r>
            <a:br>
              <a:rPr lang="cs-CZ" sz="800" smtClean="0"/>
            </a:br>
            <a:r>
              <a:rPr lang="cs-CZ" sz="800" smtClean="0"/>
              <a:t>Nejde totiž jenom o množství jednotlivých přijímaných minerálních látek, ale také o jejich vzájemný poměr. Minerální látky se podílejí na výstavbě tělesných tkání, podmiňují stálý osmotický tlak v tělesných tekutinách, regulují, aktivují a kontrolují metabolické pochody a jsou důležité i pro vedení nervových vzruchů. Uplatňují se jako aktivátory nebo součásti hormonů a enzymů. Mnohé minerální látky hrají důležitou úlohu v prevenci civilizačních onemocnění.</a:t>
            </a:r>
          </a:p>
          <a:p>
            <a:pPr>
              <a:lnSpc>
                <a:spcPct val="80000"/>
              </a:lnSpc>
            </a:pPr>
            <a:r>
              <a:rPr lang="cs-CZ" sz="800" u="sng" smtClean="0"/>
              <a:t>Voda</a:t>
            </a:r>
          </a:p>
          <a:p>
            <a:pPr>
              <a:lnSpc>
                <a:spcPct val="80000"/>
              </a:lnSpc>
            </a:pPr>
            <a:r>
              <a:rPr lang="cs-CZ" sz="800" smtClean="0"/>
              <a:t>Je jedna ze základních podmínek života na zemi. Účastní se všech biochemických pochodů v tělech organismů.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p:sp>
      <p:sp>
        <p:nvSpPr>
          <p:cNvPr id="24578" name="Text Box 3"/>
          <p:cNvSpPr txBox="1">
            <a:spLocks noGrp="1"/>
          </p:cNvSpPr>
          <p:nvPr>
            <p:ph type="body" idx="1"/>
          </p:nvPr>
        </p:nvSpPr>
        <p:spPr bwMode="auto">
          <a:noFill/>
        </p:spPr>
        <p:txBody>
          <a:bodyPr vert="horz" wrap="square" numCol="1" compatLnSpc="1">
            <a:prstTxWarp prst="textNoShape">
              <a:avLst/>
            </a:prstTxWarp>
          </a:bodyPr>
          <a:lstStyle/>
          <a:p>
            <a:pPr eaLnBrk="1" hangingPunct="1">
              <a:lnSpc>
                <a:spcPct val="80000"/>
              </a:lnSpc>
            </a:pPr>
            <a:r>
              <a:rPr lang="cs-CZ" sz="800" i="1" smtClean="0"/>
              <a:t>Podívejme se na lakto-ovo vegetariány, kteří nejedí maso (jedí ale vejce a mléčné výrobky a pijí mléko). O co tělu prospěšné se tím ochuzují? Zmíní se živiny, vitamíny, minerální látky, které jsou zastoupeny ve vyšším množství a zastupují významné místo v biochemických procesech lidského těla. Další vegetariáni a vegani, kteří nejedí mléko nebo vejce, nebo oboje, či žádné další živočíšné produkty – u nich se zmíní zdroje u dalších snímků.</a:t>
            </a:r>
          </a:p>
          <a:p>
            <a:pPr eaLnBrk="1" hangingPunct="1">
              <a:lnSpc>
                <a:spcPct val="80000"/>
              </a:lnSpc>
            </a:pPr>
            <a:r>
              <a:rPr lang="cs-CZ" sz="800" u="sng" smtClean="0"/>
              <a:t>Maso</a:t>
            </a:r>
            <a:r>
              <a:rPr lang="cs-CZ" sz="800" smtClean="0"/>
              <a:t> je důležitým zdrojem bílkovin, vitaminů skupiny B (zejména B12), železa a fosforu; méně pak Mg, Ca, Cu, K</a:t>
            </a:r>
            <a:r>
              <a:rPr lang="en-US" sz="800" smtClean="0"/>
              <a:t>, Na</a:t>
            </a:r>
            <a:r>
              <a:rPr lang="cs-CZ" sz="800" smtClean="0"/>
              <a:t>. (Minerální látky mají vyšší obsah ve vnitřnostech než ve svalovině)</a:t>
            </a:r>
            <a:r>
              <a:rPr lang="en-US" sz="800" smtClean="0"/>
              <a:t>. </a:t>
            </a:r>
            <a:r>
              <a:rPr lang="cs-CZ" sz="800" smtClean="0"/>
              <a:t>Obsah živin v mase (teplokrevných živočichů) se liší podle druhu zvířete a podle části těla, ze kterého maso pochází. Obecně obsahuje 14-25% bílkovin a 1-56% tuku (obsah vody 50-</a:t>
            </a:r>
            <a:r>
              <a:rPr lang="en-US" sz="800" smtClean="0"/>
              <a:t>73</a:t>
            </a:r>
            <a:r>
              <a:rPr lang="cs-CZ" sz="800" smtClean="0"/>
              <a:t>%). Percentuální obsah bílkovin, tuku a vody uvedený v literatuře pro různé druhy masa (a taky na internetu) se mírně líší. </a:t>
            </a:r>
          </a:p>
          <a:p>
            <a:pPr eaLnBrk="1" hangingPunct="1">
              <a:lnSpc>
                <a:spcPct val="80000"/>
              </a:lnSpc>
            </a:pPr>
            <a:r>
              <a:rPr lang="cs-CZ" sz="800" u="sng" smtClean="0"/>
              <a:t>Tuky </a:t>
            </a:r>
            <a:r>
              <a:rPr lang="en-US" sz="800" smtClean="0"/>
              <a:t>(</a:t>
            </a:r>
            <a:r>
              <a:rPr lang="cs-CZ" sz="800" smtClean="0"/>
              <a:t>zdroj esenciálních MK): Maso tučné má menší podíl vody a naopak maso s menším podílem tuku má více vody a rychleji se kazí. Nejvíc tuku obsahuje vepřové maso (18-56%). Hovězí a skopové maso má asi 5-25% tuku, telecí a konské jen 1-10% tuku. Maso pernaté zvěřiny – porovnatelné s drůbežím, obsah tuku je ale nízký.</a:t>
            </a:r>
            <a:r>
              <a:rPr lang="en-US" sz="800" smtClean="0"/>
              <a:t> </a:t>
            </a:r>
            <a:r>
              <a:rPr lang="cs-CZ" sz="800" smtClean="0"/>
              <a:t>Maso obsahuje jen málo sacharidů (převážně glykogen v játrech). Zdrojem esenciálních MK je bizoní a pštrosí maso</a:t>
            </a:r>
            <a:r>
              <a:rPr lang="en-US" sz="800" smtClean="0"/>
              <a:t>.</a:t>
            </a:r>
            <a:r>
              <a:rPr lang="cs-CZ" sz="800" smtClean="0"/>
              <a:t> </a:t>
            </a:r>
            <a:endParaRPr lang="en-US" sz="800" smtClean="0"/>
          </a:p>
          <a:p>
            <a:pPr eaLnBrk="1" hangingPunct="1">
              <a:lnSpc>
                <a:spcPct val="80000"/>
              </a:lnSpc>
            </a:pPr>
            <a:r>
              <a:rPr lang="cs-CZ" sz="800" i="1" smtClean="0"/>
              <a:t>Také je potřeba upozornit žáky, že ne každý druh masa obsahuje všechny vyjmenované vitamíny a minerální látky. Ale, co se považuje za významný zdroj jsou bílkoviny, vit. B12, Fe. (Studentům se můžou rozdat tabulky s různými druhy masa o různem složení)</a:t>
            </a:r>
          </a:p>
          <a:p>
            <a:pPr eaLnBrk="1" hangingPunct="1">
              <a:lnSpc>
                <a:spcPct val="80000"/>
              </a:lnSpc>
            </a:pPr>
            <a:r>
              <a:rPr lang="cs-CZ" sz="800" u="sng" smtClean="0"/>
              <a:t>Ryby</a:t>
            </a:r>
          </a:p>
          <a:p>
            <a:pPr eaLnBrk="1" hangingPunct="1">
              <a:lnSpc>
                <a:spcPct val="80000"/>
              </a:lnSpc>
            </a:pPr>
            <a:r>
              <a:rPr lang="cs-CZ" sz="800" smtClean="0"/>
              <a:t>Ryby obsahují v průměru 15 - 20% bílkovin, které jsou velmi kvalitní. Tyto bílkoviny jsou plnohodnotné, protože obsahují všechny aminokyseliny, které potřebujeme. Jsou lehce stravitelné, obsahují jen málo pojivových bílkovin a žádný elastin. Náš trávicí trakt je dokáže strávit za asi 2 - 3 hodiny (vepřové či hovězí maso může ležet ve střevech i 6 - 8 hodin). </a:t>
            </a:r>
          </a:p>
          <a:p>
            <a:pPr eaLnBrk="1" hangingPunct="1">
              <a:lnSpc>
                <a:spcPct val="80000"/>
              </a:lnSpc>
            </a:pPr>
            <a:r>
              <a:rPr lang="cs-CZ" sz="800" smtClean="0"/>
              <a:t>Rybí tuk poskytuje tělu nenasycené omega-3 mastné kyseliny. </a:t>
            </a:r>
          </a:p>
          <a:p>
            <a:pPr>
              <a:lnSpc>
                <a:spcPct val="80000"/>
              </a:lnSpc>
            </a:pPr>
            <a:r>
              <a:rPr lang="cs-CZ" sz="800" smtClean="0"/>
              <a:t>Množství tuku v rybách je různé, mezi ty méně tučné patří například treska, štika či candát  (do 2 % tuku). Mezi tučnější ryby řadíme kapry, pstruhy, sardinky (2 - 10 % tuku) a mezi tučné ryby s obsahem tuku více než 10 % patří tuňák, losos, makrela či sleď. Rybí bílkoviny jsou vysoce kvalitní, neboť obsahují převážně esenciální aminokyseliny a jsou velmi dobře stravitelné. Obecně rybí maso obsahuje méně tuku, než maso hovězí, vepřové i drůbeží, a většinou obsahuje i poněkud méně cholesterolu. </a:t>
            </a:r>
            <a:endParaRPr lang="cs-CZ" sz="800" b="1" i="1" smtClean="0"/>
          </a:p>
          <a:p>
            <a:pPr>
              <a:lnSpc>
                <a:spcPct val="80000"/>
              </a:lnSpc>
            </a:pPr>
            <a:r>
              <a:rPr lang="cs-CZ" sz="800" u="sng" smtClean="0"/>
              <a:t>Minerální látky v rybách</a:t>
            </a:r>
          </a:p>
          <a:p>
            <a:pPr>
              <a:lnSpc>
                <a:spcPct val="80000"/>
              </a:lnSpc>
            </a:pPr>
            <a:r>
              <a:rPr lang="cs-CZ" sz="800" smtClean="0"/>
              <a:t>V rybím mase jsou ve vyšším množství zastoupeny především jód, selen, vápník, draslík a fosfor.</a:t>
            </a:r>
            <a:endParaRPr lang="cs-CZ" sz="800" b="1" smtClean="0"/>
          </a:p>
          <a:p>
            <a:pPr>
              <a:lnSpc>
                <a:spcPct val="80000"/>
              </a:lnSpc>
            </a:pPr>
            <a:endParaRPr lang="cs-CZ" sz="800" smtClean="0"/>
          </a:p>
          <a:p>
            <a:pPr eaLnBrk="1" hangingPunct="1">
              <a:lnSpc>
                <a:spcPct val="80000"/>
              </a:lnSpc>
            </a:pPr>
            <a:endParaRPr lang="cs-CZ" sz="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p:sp>
      <p:sp>
        <p:nvSpPr>
          <p:cNvPr id="26626" name="Text Box 3"/>
          <p:cNvSpPr txBox="1">
            <a:spLocks noGrp="1"/>
          </p:cNvSpPr>
          <p:nvPr>
            <p:ph type="body" idx="1"/>
          </p:nvPr>
        </p:nvSpPr>
        <p:spPr bwMode="auto">
          <a:noFill/>
        </p:spPr>
        <p:txBody>
          <a:bodyPr vert="horz" wrap="square" numCol="1" compatLnSpc="1">
            <a:prstTxWarp prst="textNoShape">
              <a:avLst/>
            </a:prstTxWarp>
          </a:bodyPr>
          <a:lstStyle/>
          <a:p>
            <a:pPr eaLnBrk="1" hangingPunct="1">
              <a:lnSpc>
                <a:spcPct val="80000"/>
              </a:lnSpc>
            </a:pPr>
            <a:r>
              <a:rPr lang="cs-CZ" sz="800" smtClean="0"/>
              <a:t>A teď si řekneme nevýhody (negativa) konzumace masa. (Spíš masa teplokrevných živočichů, ne ryb). Když pomineme důvod etický (o kterém jsme se zmínili na začátku prezentace u motivech) pak tu máme pohled na maso jako nevýhodné k stravování z hlediska zdravotního. U ryb převládají pozitiva jejich požívaní. </a:t>
            </a:r>
          </a:p>
          <a:p>
            <a:pPr eaLnBrk="1" hangingPunct="1">
              <a:lnSpc>
                <a:spcPct val="80000"/>
              </a:lnSpc>
            </a:pPr>
            <a:endParaRPr lang="cs-CZ" sz="800" smtClean="0"/>
          </a:p>
          <a:p>
            <a:pPr eaLnBrk="1" hangingPunct="1">
              <a:lnSpc>
                <a:spcPct val="80000"/>
              </a:lnSpc>
            </a:pPr>
            <a:r>
              <a:rPr lang="cs-CZ" sz="800" u="sng" smtClean="0"/>
              <a:t>Ne všechno maso je dobré:</a:t>
            </a:r>
          </a:p>
          <a:p>
            <a:pPr eaLnBrk="1" hangingPunct="1">
              <a:lnSpc>
                <a:spcPct val="80000"/>
              </a:lnSpc>
            </a:pPr>
            <a:r>
              <a:rPr lang="cs-CZ" sz="800" smtClean="0"/>
              <a:t>Vady na mase vznikají jako reakce na stresové faktory při necitlivém zacházení se zvířaty. Vepřové maso: PSE – maso světlé, měkké a vodnaté A DFD – maso suché, tuhé a tmavé. Hovězí maso: vada podobná DFD, maso tmavé na řezu (DCB). Dále kvalitu masa ovlivňuje i to, čím jsou zvířata krmeny.</a:t>
            </a:r>
          </a:p>
          <a:p>
            <a:pPr eaLnBrk="1" hangingPunct="1">
              <a:lnSpc>
                <a:spcPct val="80000"/>
              </a:lnSpc>
            </a:pPr>
            <a:r>
              <a:rPr lang="cs-CZ" sz="1200" u="sng" smtClean="0"/>
              <a:t>Maso jako zdroj síly? </a:t>
            </a:r>
            <a:endParaRPr lang="cs-CZ" sz="1200" smtClean="0"/>
          </a:p>
          <a:p>
            <a:pPr eaLnBrk="1" hangingPunct="1">
              <a:lnSpc>
                <a:spcPct val="80000"/>
              </a:lnSpc>
            </a:pPr>
            <a:r>
              <a:rPr lang="cs-CZ" sz="1200" smtClean="0"/>
              <a:t>Maso má velmi nízkou spalnou hodnotu, na jeho strávení se spotřebuje většina energie, kterou z něj získáme, pro tělo je tedy spíše zátěží. Velmi známé je rčení „Chcete-li být silní a rychlí jako koně, nepožírejte je, ale sledujte, co jedí“.  </a:t>
            </a:r>
          </a:p>
          <a:p>
            <a:pPr eaLnBrk="1" hangingPunct="1">
              <a:lnSpc>
                <a:spcPct val="80000"/>
              </a:lnSpc>
            </a:pPr>
            <a:r>
              <a:rPr lang="cs-CZ" sz="1200" smtClean="0"/>
              <a:t>Při tepelné úpravě se ztrácejí AMK - desulfurace a deaminace AMK. Vznikají i toxické látky.</a:t>
            </a:r>
          </a:p>
          <a:p>
            <a:pPr>
              <a:lnSpc>
                <a:spcPct val="80000"/>
              </a:lnSpc>
            </a:pPr>
            <a:r>
              <a:rPr lang="cs-CZ" sz="800" u="sng" smtClean="0"/>
              <a:t>Nadbytek bílkovin</a:t>
            </a:r>
          </a:p>
          <a:p>
            <a:pPr>
              <a:lnSpc>
                <a:spcPct val="80000"/>
              </a:lnSpc>
            </a:pPr>
            <a:r>
              <a:rPr lang="cs-CZ" sz="800" smtClean="0"/>
              <a:t>Nadbytek bílkovin je stejně nebezpečný jako jejich nedostatek (nedostatek je však velmi výjimečný). Nadbytek bílkovin ve stravě vede k nadváze, hromadění a ukládání metabolického odpadu, tělo pak nemá energii se odpadu zbavovat. </a:t>
            </a:r>
            <a:r>
              <a:rPr lang="cs-CZ" sz="800" smtClean="0">
                <a:solidFill>
                  <a:srgbClr val="000000"/>
                </a:solidFill>
                <a:sym typeface="Arial" charset="0"/>
              </a:rPr>
              <a:t>Riziková je konzumace bílkovin nad 2 g/kg/den, neboť může vést k vyšší zátěži některých orgánů (hlavně ledvin). Potenciálně rizikové jsou také látky, které vznikají z bílkovin v důsledku velké tepelné zátěže, např. při grilování. </a:t>
            </a:r>
          </a:p>
          <a:p>
            <a:pPr>
              <a:lnSpc>
                <a:spcPct val="80000"/>
              </a:lnSpc>
            </a:pPr>
            <a:r>
              <a:rPr lang="cs-CZ" sz="800" u="sng" smtClean="0"/>
              <a:t>Odpadní látky při trávení bílkovin </a:t>
            </a:r>
            <a:r>
              <a:rPr lang="cs-CZ" sz="800" smtClean="0"/>
              <a:t>jsou především amoniak (čpavek) a močovina (kyselina močová), ty jsou vylučovány ledvinami. Je-li těchto metabolitů mnoho, ledviny jsou přetěžovány až poškozovány. V důsledku toho amoniak a močovina zůstávají v krvi a to zas poškozuje mj. nervy, klouby a srdeční sval…(krystalizace kyseliny močové v kloubech, dále dna – porucha odbourávání purinů </a:t>
            </a:r>
            <a:r>
              <a:rPr lang="cs-CZ" sz="800" i="1" smtClean="0"/>
              <a:t>(</a:t>
            </a:r>
            <a:r>
              <a:rPr lang="cs-CZ" sz="800" b="1" i="1" smtClean="0"/>
              <a:t>Purin</a:t>
            </a:r>
            <a:r>
              <a:rPr lang="cs-CZ" sz="800" i="1" smtClean="0"/>
              <a:t> je dusíkatá heterocyklická sloučenina tvořená kondenzovaným pyrimidinovým a imidazolovým kruhem. V čistém stavu je to krystalická, zásaditá látka. Její deriváty, nukleové báze, jsou biologicky významné látky, součást nukleových kyselin (Adenin a guanin) i jiných látek klíčových pro život)</a:t>
            </a:r>
            <a:r>
              <a:rPr lang="cs-CZ" sz="800" smtClean="0"/>
              <a:t>. Mezi další negativní následky patří vznik obezity, vysoký krevní tlak/cholesterol, diabetes, rakovina, kardiovaskulární potíže.</a:t>
            </a:r>
          </a:p>
          <a:p>
            <a:pPr>
              <a:lnSpc>
                <a:spcPct val="80000"/>
              </a:lnSpc>
            </a:pPr>
            <a:r>
              <a:rPr lang="cs-CZ" sz="1200" u="sng" smtClean="0">
                <a:sym typeface="Arial" charset="0"/>
              </a:rPr>
              <a:t>Při metabolismu živočišných bílkovin</a:t>
            </a:r>
            <a:r>
              <a:rPr lang="cs-CZ" sz="1200" smtClean="0">
                <a:sym typeface="Arial" charset="0"/>
              </a:rPr>
              <a:t> se dále uvolňuje řada </a:t>
            </a:r>
            <a:r>
              <a:rPr lang="cs-CZ" sz="1200" i="1" smtClean="0">
                <a:sym typeface="Arial" charset="0"/>
              </a:rPr>
              <a:t>toxických látek</a:t>
            </a:r>
            <a:r>
              <a:rPr lang="cs-CZ" sz="1200" smtClean="0">
                <a:sym typeface="Arial" charset="0"/>
              </a:rPr>
              <a:t>, které způsobují toxémii (chronickou otravu organismu). Množství toxických látek je více, pokud strava v těle stagnuje. Jedná se o tyramin, triptamin, indol, ketolátky apod. </a:t>
            </a:r>
          </a:p>
          <a:p>
            <a:pPr>
              <a:lnSpc>
                <a:spcPct val="80000"/>
              </a:lnSpc>
            </a:pPr>
            <a:r>
              <a:rPr lang="cs-CZ" sz="1200" u="sng" smtClean="0">
                <a:sym typeface="Arial" charset="0"/>
              </a:rPr>
              <a:t>Přebytek bílkovin</a:t>
            </a:r>
            <a:r>
              <a:rPr lang="cs-CZ" sz="1200" smtClean="0">
                <a:sym typeface="Arial" charset="0"/>
              </a:rPr>
              <a:t> způsobuje </a:t>
            </a:r>
            <a:r>
              <a:rPr lang="cs-CZ" sz="1200" i="1" smtClean="0">
                <a:sym typeface="Arial" charset="0"/>
              </a:rPr>
              <a:t>nedostatek vitamínu B6</a:t>
            </a:r>
            <a:r>
              <a:rPr lang="cs-CZ" sz="1200" smtClean="0">
                <a:sym typeface="Arial" charset="0"/>
              </a:rPr>
              <a:t> (pyridoxin), který je třeba ke zpracování bílkovin. Při jeho nedostatku dochází mj. k anémii. </a:t>
            </a:r>
          </a:p>
          <a:p>
            <a:pPr>
              <a:lnSpc>
                <a:spcPct val="80000"/>
              </a:lnSpc>
            </a:pPr>
            <a:r>
              <a:rPr lang="cs-CZ" sz="1200" u="sng" smtClean="0">
                <a:sym typeface="Arial" charset="0"/>
              </a:rPr>
              <a:t>Nadbytek živočišné stravy</a:t>
            </a:r>
            <a:r>
              <a:rPr lang="cs-CZ" sz="1200" smtClean="0">
                <a:sym typeface="Arial" charset="0"/>
              </a:rPr>
              <a:t> způsobuje oxalátové a kalciové kameny(viď pozdeji</a:t>
            </a:r>
            <a:r>
              <a:rPr lang="cs-CZ" sz="1200" b="1" smtClean="0">
                <a:sym typeface="Arial" charset="0"/>
              </a:rPr>
              <a:t>*</a:t>
            </a:r>
            <a:r>
              <a:rPr lang="cs-CZ" sz="1200" smtClean="0">
                <a:sym typeface="Arial" charset="0"/>
              </a:rPr>
              <a:t>). </a:t>
            </a:r>
            <a:r>
              <a:rPr lang="cs-CZ" sz="800" smtClean="0">
                <a:sym typeface="Arial" charset="0"/>
              </a:rPr>
              <a:t>Větší množství oxalátu může být výsledkem jeho zvýšené absorpce ve střevě anebo jeho zvýšené produkce v těle. K té dochází metabolickým rozkladem některých aminokyselin, které se ve velkých množstvích nacházejí v bílkovinách masa. </a:t>
            </a:r>
            <a:endParaRPr lang="cs-CZ" sz="1200" smtClean="0">
              <a:sym typeface="Arial" charset="0"/>
            </a:endParaRPr>
          </a:p>
          <a:p>
            <a:pPr>
              <a:lnSpc>
                <a:spcPct val="80000"/>
              </a:lnSpc>
            </a:pPr>
            <a:r>
              <a:rPr lang="cs-CZ" sz="1200" u="sng" smtClean="0">
                <a:sym typeface="Arial" charset="0"/>
              </a:rPr>
              <a:t>Tuk z masa</a:t>
            </a:r>
            <a:r>
              <a:rPr lang="cs-CZ" sz="1200" smtClean="0">
                <a:sym typeface="Arial" charset="0"/>
              </a:rPr>
              <a:t> obsahuje nasycené mastné kyseliny, což je pro tělo nevhodné.</a:t>
            </a:r>
          </a:p>
          <a:p>
            <a:pPr>
              <a:lnSpc>
                <a:spcPct val="80000"/>
              </a:lnSpc>
            </a:pPr>
            <a:endParaRPr lang="cs-CZ" sz="1200" smtClean="0">
              <a:sym typeface="Arial" charset="0"/>
            </a:endParaRPr>
          </a:p>
          <a:p>
            <a:pPr>
              <a:lnSpc>
                <a:spcPct val="80000"/>
              </a:lnSpc>
            </a:pPr>
            <a:r>
              <a:rPr lang="cs-CZ" sz="1200" smtClean="0">
                <a:sym typeface="Arial" charset="0"/>
              </a:rPr>
              <a:t>Nadbytek bílkovinné (masité) stravy vede k </a:t>
            </a:r>
            <a:r>
              <a:rPr lang="cs-CZ" sz="1200" u="sng" smtClean="0">
                <a:sym typeface="Arial" charset="0"/>
              </a:rPr>
              <a:t>poruchám minerálního hospodářství</a:t>
            </a:r>
            <a:r>
              <a:rPr lang="cs-CZ" sz="1200" smtClean="0">
                <a:sym typeface="Arial" charset="0"/>
              </a:rPr>
              <a:t>. Dochází k vylučování vápníku (Ca), ale i hořčíku (Mg) a zinku (Zn). Dochází ke zvyšování hladiny fosforu (P), dochází k překyselení organismu. Taktéž k osteoporóze.</a:t>
            </a:r>
            <a:endParaRPr lang="cs-CZ" sz="800" smtClean="0">
              <a:solidFill>
                <a:srgbClr val="000000"/>
              </a:solidFill>
              <a:sym typeface="Arial" charset="0"/>
            </a:endParaRPr>
          </a:p>
          <a:p>
            <a:pPr>
              <a:lnSpc>
                <a:spcPct val="80000"/>
              </a:lnSpc>
            </a:pPr>
            <a:r>
              <a:rPr lang="cs-CZ" sz="800" b="1" smtClean="0">
                <a:solidFill>
                  <a:srgbClr val="000000"/>
                </a:solidFill>
                <a:sym typeface="Arial" charset="0"/>
              </a:rPr>
              <a:t>*</a:t>
            </a:r>
            <a:r>
              <a:rPr lang="cs-CZ" sz="800" smtClean="0">
                <a:solidFill>
                  <a:srgbClr val="000000"/>
                </a:solidFill>
                <a:sym typeface="Arial" charset="0"/>
              </a:rPr>
              <a:t>I když platí, že denní příjem vápníku je důležitý, početné studie jasně ukázaly, že hlavní příčinou osteoporózy je příliš mnoho bílkovin ve stravě, nikoliv příliš málo vápníku ve stravě. Proč? Příliš mnoho bílkovin způsobí nadbytek vodíkových iontů v krvi, což zvýší hladinu kyselin v krvi. Protože vysoká kyselost krve může být nebezpečná, tělo tuto kyselost neutralizuje tím, že vytahuje vápník z kostí. Výsledné odpadní produkty, včetně vápníku, jsou vylučovány do moči.</a:t>
            </a:r>
          </a:p>
          <a:p>
            <a:pPr>
              <a:lnSpc>
                <a:spcPct val="80000"/>
              </a:lnSpc>
            </a:pPr>
            <a:r>
              <a:rPr lang="cs-CZ" sz="800" smtClean="0">
                <a:solidFill>
                  <a:srgbClr val="000000"/>
                </a:solidFill>
                <a:sym typeface="Arial" charset="0"/>
              </a:rPr>
              <a:t>Dr. T. Colin Campbell, vědec a profesor biochemie výživy na Cornellově univerzitě v New Yorku, toto vysvětluje takto: „Když tělo metabolizuje více těchto (živočišných) bílkovin, než potřebuje, vytvářejí se kyseliny na základě síry. K neutralizaci těchto kyselin využívá tělo zásob vápníku. A tak se vápník, místo toho, aby byl využit k budování kostí, vylučuje do moči."</a:t>
            </a:r>
          </a:p>
          <a:p>
            <a:pPr>
              <a:lnSpc>
                <a:spcPct val="80000"/>
              </a:lnSpc>
            </a:pPr>
            <a:r>
              <a:rPr lang="cs-CZ" sz="800" smtClean="0">
                <a:solidFill>
                  <a:srgbClr val="000000"/>
                </a:solidFill>
                <a:sym typeface="Arial" charset="0"/>
              </a:rPr>
              <a:t>Studie prováděná na Institutu pro dětskou výživu v německém Dortmundu závěry dr. Campbella zřejmě potvrzuje. V této studii výzkumníci zjistili, že když pokusné osoby přešly z lakto-ovo-vegetariánské stravy na stravu, která obsahovala více živočišných bílkovin, jejich hladina kyselin stoupla - a stoupaly i ztráty vápníku! Též hlásili, že čím vyšší byly hladiny živočišných bílkovin, tím dramatičtější byly ztráty vápníku.</a:t>
            </a:r>
          </a:p>
          <a:p>
            <a:pPr>
              <a:lnSpc>
                <a:spcPct val="80000"/>
              </a:lnSpc>
            </a:pPr>
            <a:endParaRPr lang="cs-CZ" sz="1200" smtClean="0">
              <a:sym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4" name="Shape 8"/>
          <p:cNvSpPr>
            <a:spLocks noChangeArrowheads="1"/>
          </p:cNvSpPr>
          <p:nvPr/>
        </p:nvSpPr>
        <p:spPr bwMode="auto">
          <a:xfrm>
            <a:off x="371475" y="311150"/>
            <a:ext cx="8401050" cy="4440238"/>
          </a:xfrm>
          <a:prstGeom prst="roundRect">
            <a:avLst>
              <a:gd name="adj" fmla="val 3653"/>
            </a:avLst>
          </a:prstGeom>
          <a:solidFill>
            <a:srgbClr val="FFFFFF"/>
          </a:solidFill>
          <a:ln w="9525">
            <a:noFill/>
            <a:round/>
            <a:headEnd/>
            <a:tailEnd/>
          </a:ln>
        </p:spPr>
        <p:txBody>
          <a:bodyPr lIns="91425" tIns="45700" rIns="91425" bIns="45700" anchor="ctr"/>
          <a:lstStyle/>
          <a:p>
            <a:pPr>
              <a:defRPr/>
            </a:pPr>
            <a:endParaRPr lang="cs-CZ"/>
          </a:p>
        </p:txBody>
      </p:sp>
      <p:sp>
        <p:nvSpPr>
          <p:cNvPr id="5" name="Shape 9"/>
          <p:cNvSpPr>
            <a:spLocks noChangeArrowheads="1"/>
          </p:cNvSpPr>
          <p:nvPr/>
        </p:nvSpPr>
        <p:spPr bwMode="auto">
          <a:xfrm>
            <a:off x="371475" y="4903788"/>
            <a:ext cx="8401050" cy="1206500"/>
          </a:xfrm>
          <a:prstGeom prst="roundRect">
            <a:avLst>
              <a:gd name="adj" fmla="val 15241"/>
            </a:avLst>
          </a:prstGeom>
          <a:solidFill>
            <a:srgbClr val="FFFFFF"/>
          </a:solidFill>
          <a:ln w="9525">
            <a:noFill/>
            <a:round/>
            <a:headEnd/>
            <a:tailEnd/>
          </a:ln>
        </p:spPr>
        <p:txBody>
          <a:bodyPr lIns="91425" tIns="45700" rIns="91425" bIns="45700" anchor="ctr"/>
          <a:lstStyle/>
          <a:p>
            <a:pPr>
              <a:defRPr/>
            </a:pPr>
            <a:endParaRPr lang="cs-CZ"/>
          </a:p>
        </p:txBody>
      </p:sp>
      <p:sp>
        <p:nvSpPr>
          <p:cNvPr id="10" name="Shape 10"/>
          <p:cNvSpPr txBox="1">
            <a:spLocks noGrp="1"/>
          </p:cNvSpPr>
          <p:nvPr>
            <p:ph type="ctrTitle"/>
          </p:nvPr>
        </p:nvSpPr>
        <p:spPr>
          <a:xfrm>
            <a:off x="685800" y="630810"/>
            <a:ext cx="7772400" cy="3789300"/>
          </a:xfrm>
          <a:prstGeom prst="rect">
            <a:avLst/>
          </a:prstGeom>
          <a:noFill/>
          <a:ln>
            <a:noFill/>
          </a:ln>
        </p:spPr>
        <p:txBody>
          <a:bodyPr/>
          <a:lstStyle>
            <a:lvl1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1pPr>
            <a:lvl2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2pPr>
            <a:lvl3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3pPr>
            <a:lvl4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4pPr>
            <a:lvl5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5pPr>
            <a:lvl6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6pPr>
            <a:lvl7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7pPr>
            <a:lvl8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8pPr>
            <a:lvl9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685800" y="5195894"/>
            <a:ext cx="7772400" cy="614099"/>
          </a:xfrm>
          <a:prstGeom prst="rect">
            <a:avLst/>
          </a:prstGeom>
          <a:noFill/>
          <a:ln>
            <a:noFill/>
          </a:ln>
        </p:spPr>
        <p:txBody>
          <a:bodyPr anchor="ctr"/>
          <a:lstStyle>
            <a:lvl1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1pPr>
            <a:lvl2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2pPr>
            <a:lvl3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3pPr>
            <a:lvl4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4pPr>
            <a:lvl5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5pPr>
            <a:lvl6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6pPr>
            <a:lvl7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7pPr>
            <a:lvl8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8pPr>
            <a:lvl9pPr marL="0" indent="190500" algn="l" rtl="0">
              <a:spcBef>
                <a:spcPts val="0"/>
              </a:spcBef>
              <a:buClr>
                <a:schemeClr val="dk1"/>
              </a:buClr>
              <a:buSzPct val="100000"/>
              <a:buFont typeface="Arial"/>
              <a:buNone/>
              <a:defRPr sz="3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4" name="Shape 13"/>
          <p:cNvSpPr>
            <a:spLocks noChangeArrowheads="1"/>
          </p:cNvSpPr>
          <p:nvPr/>
        </p:nvSpPr>
        <p:spPr bwMode="auto">
          <a:xfrm>
            <a:off x="371475" y="1550988"/>
            <a:ext cx="8401050" cy="5170487"/>
          </a:xfrm>
          <a:prstGeom prst="roundRect">
            <a:avLst>
              <a:gd name="adj" fmla="val 2972"/>
            </a:avLst>
          </a:prstGeom>
          <a:solidFill>
            <a:srgbClr val="FFFFFF"/>
          </a:solidFill>
          <a:ln w="9525">
            <a:noFill/>
            <a:round/>
            <a:headEnd/>
            <a:tailEnd/>
          </a:ln>
        </p:spPr>
        <p:txBody>
          <a:bodyPr lIns="91425" tIns="45700" rIns="91425" bIns="45700" anchor="ctr"/>
          <a:lstStyle/>
          <a:p>
            <a:pPr>
              <a:defRPr/>
            </a:pPr>
            <a:endParaRPr lang="cs-CZ"/>
          </a:p>
        </p:txBody>
      </p:sp>
      <p:sp>
        <p:nvSpPr>
          <p:cNvPr id="5" name="Shape 14"/>
          <p:cNvSpPr/>
          <p:nvPr/>
        </p:nvSpPr>
        <p:spPr>
          <a:xfrm rot="10800000" flipH="1">
            <a:off x="371475" y="0"/>
            <a:ext cx="8401050" cy="1400175"/>
          </a:xfrm>
          <a:prstGeom prst="round2SameRect">
            <a:avLst>
              <a:gd name="adj1" fmla="val 10590"/>
              <a:gd name="adj2" fmla="val 0"/>
            </a:avLst>
          </a:prstGeom>
          <a:solidFill>
            <a:srgbClr val="FFFFFF"/>
          </a:solidFill>
          <a:ln>
            <a:noFill/>
          </a:ln>
        </p:spPr>
        <p:txBody>
          <a:bodyPr lIns="91425" tIns="45700" rIns="91425" bIns="45700" anchor="ctr"/>
          <a:lstStyle/>
          <a:p>
            <a:pPr fontAlgn="auto">
              <a:spcBef>
                <a:spcPts val="0"/>
              </a:spcBef>
              <a:spcAft>
                <a:spcPts val="0"/>
              </a:spcAft>
              <a:defRPr/>
            </a:pPr>
            <a:endParaRPr kern="0">
              <a:latin typeface="Arial"/>
              <a:ea typeface="Arial"/>
              <a:cs typeface="Arial"/>
              <a:sym typeface="Arial"/>
            </a:endParaRPr>
          </a:p>
        </p:txBody>
      </p:sp>
      <p:sp>
        <p:nvSpPr>
          <p:cNvPr id="15" name="Shape 15"/>
          <p:cNvSpPr txBox="1">
            <a:spLocks noGrp="1"/>
          </p:cNvSpPr>
          <p:nvPr>
            <p:ph type="title"/>
          </p:nvPr>
        </p:nvSpPr>
        <p:spPr>
          <a:xfrm>
            <a:off x="457200" y="186035"/>
            <a:ext cx="8229600" cy="1143000"/>
          </a:xfrm>
          <a:prstGeom prst="rect">
            <a:avLst/>
          </a:prstGeom>
          <a:noFill/>
          <a:ln>
            <a:noFill/>
          </a:ln>
        </p:spPr>
        <p:txBody>
          <a:bodyPr/>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5" name="Shape 18"/>
          <p:cNvSpPr>
            <a:spLocks noChangeArrowheads="1"/>
          </p:cNvSpPr>
          <p:nvPr/>
        </p:nvSpPr>
        <p:spPr bwMode="auto">
          <a:xfrm>
            <a:off x="371475" y="1550988"/>
            <a:ext cx="4114800" cy="5170487"/>
          </a:xfrm>
          <a:prstGeom prst="roundRect">
            <a:avLst>
              <a:gd name="adj" fmla="val 3782"/>
            </a:avLst>
          </a:prstGeom>
          <a:solidFill>
            <a:srgbClr val="FFFFFF"/>
          </a:solidFill>
          <a:ln w="9525">
            <a:noFill/>
            <a:round/>
            <a:headEnd/>
            <a:tailEnd/>
          </a:ln>
        </p:spPr>
        <p:txBody>
          <a:bodyPr lIns="91425" tIns="45700" rIns="91425" bIns="45700" anchor="ctr"/>
          <a:lstStyle/>
          <a:p>
            <a:pPr>
              <a:defRPr/>
            </a:pPr>
            <a:endParaRPr lang="cs-CZ"/>
          </a:p>
        </p:txBody>
      </p:sp>
      <p:sp>
        <p:nvSpPr>
          <p:cNvPr id="6" name="Shape 19"/>
          <p:cNvSpPr/>
          <p:nvPr/>
        </p:nvSpPr>
        <p:spPr>
          <a:xfrm rot="10800000" flipH="1">
            <a:off x="371475" y="0"/>
            <a:ext cx="8401050" cy="1400175"/>
          </a:xfrm>
          <a:prstGeom prst="round2SameRect">
            <a:avLst>
              <a:gd name="adj1" fmla="val 10590"/>
              <a:gd name="adj2" fmla="val 0"/>
            </a:avLst>
          </a:prstGeom>
          <a:solidFill>
            <a:srgbClr val="FFFFFF"/>
          </a:solidFill>
          <a:ln>
            <a:noFill/>
          </a:ln>
        </p:spPr>
        <p:txBody>
          <a:bodyPr lIns="91425" tIns="45700" rIns="91425" bIns="45700" anchor="ctr"/>
          <a:lstStyle/>
          <a:p>
            <a:pPr fontAlgn="auto">
              <a:spcBef>
                <a:spcPts val="0"/>
              </a:spcBef>
              <a:spcAft>
                <a:spcPts val="0"/>
              </a:spcAft>
              <a:defRPr/>
            </a:pPr>
            <a:endParaRPr kern="0">
              <a:latin typeface="Arial"/>
              <a:ea typeface="Arial"/>
              <a:cs typeface="Arial"/>
              <a:sym typeface="Arial"/>
            </a:endParaRPr>
          </a:p>
        </p:txBody>
      </p:sp>
      <p:sp>
        <p:nvSpPr>
          <p:cNvPr id="7" name="Shape 22"/>
          <p:cNvSpPr>
            <a:spLocks noChangeArrowheads="1"/>
          </p:cNvSpPr>
          <p:nvPr/>
        </p:nvSpPr>
        <p:spPr bwMode="auto">
          <a:xfrm>
            <a:off x="4657725" y="1550988"/>
            <a:ext cx="4114800" cy="5170487"/>
          </a:xfrm>
          <a:prstGeom prst="roundRect">
            <a:avLst>
              <a:gd name="adj" fmla="val 3782"/>
            </a:avLst>
          </a:prstGeom>
          <a:solidFill>
            <a:srgbClr val="FFFFFF"/>
          </a:solidFill>
          <a:ln w="9525">
            <a:noFill/>
            <a:round/>
            <a:headEnd/>
            <a:tailEnd/>
          </a:ln>
        </p:spPr>
        <p:txBody>
          <a:bodyPr lIns="91425" tIns="45700" rIns="91425" bIns="45700" anchor="ctr"/>
          <a:lstStyle/>
          <a:p>
            <a:pPr>
              <a:defRPr/>
            </a:pPr>
            <a:endParaRPr lang="cs-CZ"/>
          </a:p>
        </p:txBody>
      </p:sp>
      <p:sp>
        <p:nvSpPr>
          <p:cNvPr id="20" name="Shape 20"/>
          <p:cNvSpPr txBox="1">
            <a:spLocks noGrp="1"/>
          </p:cNvSpPr>
          <p:nvPr>
            <p:ph type="title"/>
          </p:nvPr>
        </p:nvSpPr>
        <p:spPr>
          <a:xfrm>
            <a:off x="457200" y="186035"/>
            <a:ext cx="8229600" cy="1143000"/>
          </a:xfrm>
          <a:prstGeom prst="rect">
            <a:avLst/>
          </a:prstGeom>
          <a:noFill/>
          <a:ln>
            <a:noFill/>
          </a:ln>
        </p:spPr>
        <p:txBody>
          <a:bodyPr/>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21" name="Shape 21"/>
          <p:cNvSpPr txBox="1">
            <a:spLocks noGrp="1"/>
          </p:cNvSpPr>
          <p:nvPr>
            <p:ph type="body" idx="1"/>
          </p:nvPr>
        </p:nvSpPr>
        <p:spPr>
          <a:xfrm>
            <a:off x="457200" y="1600200"/>
            <a:ext cx="3925500" cy="4967700"/>
          </a:xfrm>
          <a:prstGeom prst="rect">
            <a:avLst/>
          </a:prstGeom>
          <a:noFill/>
          <a:ln>
            <a:noFill/>
          </a:ln>
        </p:spPr>
        <p:txBody>
          <a:bodyPr/>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3" name="Shape 23"/>
          <p:cNvSpPr txBox="1">
            <a:spLocks noGrp="1"/>
          </p:cNvSpPr>
          <p:nvPr>
            <p:ph type="body" idx="2"/>
          </p:nvPr>
        </p:nvSpPr>
        <p:spPr>
          <a:xfrm>
            <a:off x="4761353" y="1600200"/>
            <a:ext cx="3925500" cy="4967700"/>
          </a:xfrm>
          <a:prstGeom prst="rect">
            <a:avLst/>
          </a:prstGeom>
          <a:noFill/>
          <a:ln>
            <a:noFill/>
          </a:ln>
        </p:spPr>
        <p:txBody>
          <a:bodyPr/>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4"/>
        <p:cNvGrpSpPr/>
        <p:nvPr/>
      </p:nvGrpSpPr>
      <p:grpSpPr>
        <a:xfrm>
          <a:off x="0" y="0"/>
          <a:ext cx="0" cy="0"/>
          <a:chOff x="0" y="0"/>
          <a:chExt cx="0" cy="0"/>
        </a:xfrm>
      </p:grpSpPr>
      <p:sp>
        <p:nvSpPr>
          <p:cNvPr id="3" name="Shape 25"/>
          <p:cNvSpPr>
            <a:spLocks noChangeArrowheads="1"/>
          </p:cNvSpPr>
          <p:nvPr/>
        </p:nvSpPr>
        <p:spPr bwMode="auto">
          <a:xfrm>
            <a:off x="371475" y="1550988"/>
            <a:ext cx="8401050" cy="5170487"/>
          </a:xfrm>
          <a:prstGeom prst="roundRect">
            <a:avLst>
              <a:gd name="adj" fmla="val 2972"/>
            </a:avLst>
          </a:prstGeom>
          <a:solidFill>
            <a:srgbClr val="FFFFFF"/>
          </a:solidFill>
          <a:ln w="9525">
            <a:noFill/>
            <a:round/>
            <a:headEnd/>
            <a:tailEnd/>
          </a:ln>
        </p:spPr>
        <p:txBody>
          <a:bodyPr lIns="91425" tIns="45700" rIns="91425" bIns="45700" anchor="ctr"/>
          <a:lstStyle/>
          <a:p>
            <a:pPr>
              <a:defRPr/>
            </a:pPr>
            <a:endParaRPr lang="cs-CZ"/>
          </a:p>
        </p:txBody>
      </p:sp>
      <p:sp>
        <p:nvSpPr>
          <p:cNvPr id="4" name="Shape 26"/>
          <p:cNvSpPr/>
          <p:nvPr/>
        </p:nvSpPr>
        <p:spPr>
          <a:xfrm rot="10800000" flipH="1">
            <a:off x="371475" y="0"/>
            <a:ext cx="8401050" cy="1400175"/>
          </a:xfrm>
          <a:prstGeom prst="round2SameRect">
            <a:avLst>
              <a:gd name="adj1" fmla="val 10590"/>
              <a:gd name="adj2" fmla="val 0"/>
            </a:avLst>
          </a:prstGeom>
          <a:solidFill>
            <a:srgbClr val="FFFFFF"/>
          </a:solidFill>
          <a:ln>
            <a:noFill/>
          </a:ln>
        </p:spPr>
        <p:txBody>
          <a:bodyPr lIns="91425" tIns="45700" rIns="91425" bIns="45700" anchor="ctr"/>
          <a:lstStyle/>
          <a:p>
            <a:pPr fontAlgn="auto">
              <a:spcBef>
                <a:spcPts val="0"/>
              </a:spcBef>
              <a:spcAft>
                <a:spcPts val="0"/>
              </a:spcAft>
              <a:defRPr/>
            </a:pPr>
            <a:endParaRPr kern="0">
              <a:latin typeface="Arial"/>
              <a:ea typeface="Arial"/>
              <a:cs typeface="Arial"/>
              <a:sym typeface="Arial"/>
            </a:endParaRPr>
          </a:p>
        </p:txBody>
      </p:sp>
      <p:sp>
        <p:nvSpPr>
          <p:cNvPr id="27" name="Shape 27"/>
          <p:cNvSpPr txBox="1">
            <a:spLocks noGrp="1"/>
          </p:cNvSpPr>
          <p:nvPr>
            <p:ph type="title"/>
          </p:nvPr>
        </p:nvSpPr>
        <p:spPr>
          <a:xfrm>
            <a:off x="457200" y="186035"/>
            <a:ext cx="8229600" cy="1143000"/>
          </a:xfrm>
          <a:prstGeom prst="rect">
            <a:avLst/>
          </a:prstGeom>
          <a:noFill/>
          <a:ln>
            <a:noFill/>
          </a:ln>
        </p:spPr>
        <p:txBody>
          <a:bodyPr/>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8"/>
        <p:cNvGrpSpPr/>
        <p:nvPr/>
      </p:nvGrpSpPr>
      <p:grpSpPr>
        <a:xfrm>
          <a:off x="0" y="0"/>
          <a:ext cx="0" cy="0"/>
          <a:chOff x="0" y="0"/>
          <a:chExt cx="0" cy="0"/>
        </a:xfrm>
      </p:grpSpPr>
      <p:sp>
        <p:nvSpPr>
          <p:cNvPr id="3" name="Shape 30"/>
          <p:cNvSpPr>
            <a:spLocks noChangeArrowheads="1"/>
          </p:cNvSpPr>
          <p:nvPr/>
        </p:nvSpPr>
        <p:spPr bwMode="auto">
          <a:xfrm>
            <a:off x="371475" y="311150"/>
            <a:ext cx="8401050" cy="5157788"/>
          </a:xfrm>
          <a:prstGeom prst="roundRect">
            <a:avLst>
              <a:gd name="adj" fmla="val 2778"/>
            </a:avLst>
          </a:prstGeom>
          <a:solidFill>
            <a:srgbClr val="FFFFFF"/>
          </a:solidFill>
          <a:ln w="9525">
            <a:noFill/>
            <a:round/>
            <a:headEnd/>
            <a:tailEnd/>
          </a:ln>
        </p:spPr>
        <p:txBody>
          <a:bodyPr lIns="91425" tIns="45700" rIns="91425" bIns="45700" anchor="ctr"/>
          <a:lstStyle/>
          <a:p>
            <a:pPr>
              <a:defRPr/>
            </a:pPr>
            <a:endParaRPr lang="cs-CZ"/>
          </a:p>
        </p:txBody>
      </p:sp>
      <p:sp>
        <p:nvSpPr>
          <p:cNvPr id="29" name="Shape 29"/>
          <p:cNvSpPr txBox="1">
            <a:spLocks noGrp="1"/>
          </p:cNvSpPr>
          <p:nvPr>
            <p:ph type="body" idx="1"/>
          </p:nvPr>
        </p:nvSpPr>
        <p:spPr>
          <a:xfrm>
            <a:off x="372035" y="5702203"/>
            <a:ext cx="8399999" cy="865500"/>
          </a:xfrm>
          <a:prstGeom prst="rect">
            <a:avLst/>
          </a:prstGeom>
          <a:noFill/>
          <a:ln>
            <a:noFill/>
          </a:ln>
        </p:spPr>
        <p:txBody>
          <a:bodyPr/>
          <a:lstStyle>
            <a:lvl1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1pPr>
            <a:lvl2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2pPr>
            <a:lvl3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3pPr>
            <a:lvl4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4pPr>
            <a:lvl5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5pPr>
            <a:lvl6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6pPr>
            <a:lvl7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7pPr>
            <a:lvl8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8pPr>
            <a:lvl9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2" name="Shape 32"/>
          <p:cNvSpPr>
            <a:spLocks noChangeArrowheads="1"/>
          </p:cNvSpPr>
          <p:nvPr/>
        </p:nvSpPr>
        <p:spPr bwMode="auto">
          <a:xfrm>
            <a:off x="371475" y="314325"/>
            <a:ext cx="8401050" cy="6229350"/>
          </a:xfrm>
          <a:prstGeom prst="roundRect">
            <a:avLst>
              <a:gd name="adj" fmla="val 2255"/>
            </a:avLst>
          </a:prstGeom>
          <a:solidFill>
            <a:srgbClr val="FFFFFF"/>
          </a:solidFill>
          <a:ln w="9525">
            <a:noFill/>
            <a:round/>
            <a:headEnd/>
            <a:tailEnd/>
          </a:ln>
        </p:spPr>
        <p:txBody>
          <a:bodyPr lIns="91425" tIns="45700" rIns="91425" bIns="45700" anchor="ctr"/>
          <a:lstStyle/>
          <a:p>
            <a:pPr>
              <a:defRPr/>
            </a:pP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457200" y="185738"/>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cs-CZ" smtClean="0">
              <a:sym typeface="Arial" charset="0"/>
            </a:endParaRPr>
          </a:p>
        </p:txBody>
      </p:sp>
      <p:sp>
        <p:nvSpPr>
          <p:cNvPr id="1027" name="Shape 6"/>
          <p:cNvSpPr txBox="1">
            <a:spLocks noGrp="1"/>
          </p:cNvSpPr>
          <p:nvPr>
            <p:ph type="body" idx="1"/>
          </p:nvPr>
        </p:nvSpPr>
        <p:spPr bwMode="auto">
          <a:xfrm>
            <a:off x="457200" y="1600200"/>
            <a:ext cx="8229600" cy="49672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cs-CZ" smtClean="0">
              <a:sym typeface="Arial" charset="0"/>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www.csvv.cz/index.php?option=com_content&amp;view=article&amp;id=755:struna-historie-vegetarianstvi&amp;catid=120:historie-vegetarianstvi&amp;Itemid=100037" TargetMode="External"/><Relationship Id="rId13" Type="http://schemas.openxmlformats.org/officeDocument/2006/relationships/hyperlink" Target="http://www.prirodnivyziva.cz/" TargetMode="External"/><Relationship Id="rId3" Type="http://schemas.openxmlformats.org/officeDocument/2006/relationships/hyperlink" Target="http://www.spolecnostprozvirata.cz/obsah.php?pg=vegetarianstvi" TargetMode="External"/><Relationship Id="rId7" Type="http://schemas.openxmlformats.org/officeDocument/2006/relationships/hyperlink" Target="http://www.vegsoc.org/page.aspx?pid=827" TargetMode="External"/><Relationship Id="rId12" Type="http://schemas.openxmlformats.org/officeDocument/2006/relationships/hyperlink" Target="http://www.ssss.cz/files/ucebnice_3lete_obory/pv/pvhlavni.htm"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bunka.szs-karvina.net/che/met/mbil.pdf" TargetMode="External"/><Relationship Id="rId11" Type="http://schemas.openxmlformats.org/officeDocument/2006/relationships/hyperlink" Target="http://www.viscojis.cz/teens/index.php?option=com_content&amp;view=article&amp;id=143:170&amp;cati" TargetMode="External"/><Relationship Id="rId5" Type="http://schemas.openxmlformats.org/officeDocument/2006/relationships/hyperlink" Target="http://www.behej.com/clanek/2930-beh-a-vegetarianstvi-jde-to-i-bez-masa/1" TargetMode="External"/><Relationship Id="rId10" Type="http://schemas.openxmlformats.org/officeDocument/2006/relationships/hyperlink" Target="http://www.youtube.com/watch?feature=player_embedded&amp;v=KdwHdOXIc4c" TargetMode="External"/><Relationship Id="rId4" Type="http://schemas.openxmlformats.org/officeDocument/2006/relationships/hyperlink" Target="http://is.muni.cz/th/142659/fsps_b/Vegetarianstvi_a_sport.pdf" TargetMode="External"/><Relationship Id="rId9" Type="http://schemas.openxmlformats.org/officeDocument/2006/relationships/hyperlink" Target="http://www.csvv.cz/index.php?option=com_content&amp;view=category&amp;layout=blog&amp;id=81&amp;Itemid=10001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hape 35"/>
          <p:cNvSpPr txBox="1">
            <a:spLocks noGrp="1"/>
          </p:cNvSpPr>
          <p:nvPr>
            <p:ph type="subTitle" idx="1"/>
          </p:nvPr>
        </p:nvSpPr>
        <p:spPr>
          <a:xfrm>
            <a:off x="395288" y="5195888"/>
            <a:ext cx="8353425" cy="614362"/>
          </a:xfrm>
        </p:spPr>
        <p:txBody>
          <a:bodyPr/>
          <a:lstStyle/>
          <a:p>
            <a:pPr algn="ctr" eaLnBrk="1" hangingPunct="1">
              <a:spcBef>
                <a:spcPct val="0"/>
              </a:spcBef>
              <a:buClr>
                <a:srgbClr val="333333"/>
              </a:buClr>
              <a:buSzTx/>
              <a:buFontTx/>
              <a:buNone/>
            </a:pPr>
            <a:r>
              <a:rPr lang="cs-CZ" sz="2600" b="1" smtClean="0">
                <a:solidFill>
                  <a:schemeClr val="bg2"/>
                </a:solidFill>
                <a:latin typeface="Arial" charset="0"/>
                <a:cs typeface="Arial" charset="0"/>
                <a:sym typeface="Arial" charset="0"/>
              </a:rPr>
              <a:t>Didaktika biochemie, DPS-2013, Jana Šuľaková</a:t>
            </a:r>
          </a:p>
        </p:txBody>
      </p:sp>
      <p:pic>
        <p:nvPicPr>
          <p:cNvPr id="9218" name="Picture 5" descr="4307138785_2a20b33184_o"/>
          <p:cNvPicPr>
            <a:picLocks noChangeAspect="1" noChangeArrowheads="1"/>
          </p:cNvPicPr>
          <p:nvPr/>
        </p:nvPicPr>
        <p:blipFill>
          <a:blip r:embed="rId3"/>
          <a:srcRect l="8307" r="8307"/>
          <a:stretch>
            <a:fillRect/>
          </a:stretch>
        </p:blipFill>
        <p:spPr bwMode="auto">
          <a:xfrm>
            <a:off x="468313" y="1641475"/>
            <a:ext cx="3613150" cy="2867025"/>
          </a:xfrm>
          <a:prstGeom prst="rect">
            <a:avLst/>
          </a:prstGeom>
          <a:noFill/>
          <a:ln w="9525">
            <a:noFill/>
            <a:miter lim="800000"/>
            <a:headEnd/>
            <a:tailEnd/>
          </a:ln>
        </p:spPr>
      </p:pic>
      <p:sp>
        <p:nvSpPr>
          <p:cNvPr id="9219" name="Rectangle 6"/>
          <p:cNvSpPr>
            <a:spLocks noChangeArrowheads="1"/>
          </p:cNvSpPr>
          <p:nvPr/>
        </p:nvSpPr>
        <p:spPr bwMode="auto">
          <a:xfrm>
            <a:off x="395288" y="333375"/>
            <a:ext cx="8353425" cy="1189038"/>
          </a:xfrm>
          <a:prstGeom prst="rect">
            <a:avLst/>
          </a:prstGeom>
          <a:noFill/>
          <a:ln w="9525">
            <a:noFill/>
            <a:miter lim="800000"/>
            <a:headEnd/>
            <a:tailEnd/>
          </a:ln>
        </p:spPr>
        <p:txBody>
          <a:bodyPr>
            <a:spAutoFit/>
          </a:bodyPr>
          <a:lstStyle/>
          <a:p>
            <a:pPr algn="ctr"/>
            <a:r>
              <a:rPr lang="cs-CZ" sz="7200" b="1">
                <a:solidFill>
                  <a:srgbClr val="800000"/>
                </a:solidFill>
              </a:rPr>
              <a:t>Vegetariánství</a:t>
            </a:r>
          </a:p>
        </p:txBody>
      </p:sp>
      <p:sp>
        <p:nvSpPr>
          <p:cNvPr id="9220" name="Rectangle 7"/>
          <p:cNvSpPr>
            <a:spLocks noChangeArrowheads="1"/>
          </p:cNvSpPr>
          <p:nvPr/>
        </p:nvSpPr>
        <p:spPr bwMode="auto">
          <a:xfrm>
            <a:off x="4067175" y="2120900"/>
            <a:ext cx="4681538" cy="1739900"/>
          </a:xfrm>
          <a:prstGeom prst="rect">
            <a:avLst/>
          </a:prstGeom>
          <a:noFill/>
          <a:ln w="9525">
            <a:noFill/>
            <a:miter lim="800000"/>
            <a:headEnd/>
            <a:tailEnd/>
          </a:ln>
        </p:spPr>
        <p:txBody>
          <a:bodyPr>
            <a:spAutoFit/>
          </a:bodyPr>
          <a:lstStyle/>
          <a:p>
            <a:pPr algn="ctr"/>
            <a:r>
              <a:rPr lang="cs-CZ" sz="3600" b="1">
                <a:solidFill>
                  <a:srgbClr val="800000"/>
                </a:solidFill>
              </a:rPr>
              <a:t>zdravý životní styl, nebo </a:t>
            </a:r>
            <a:endParaRPr lang="en-US" sz="3600" b="1">
              <a:solidFill>
                <a:srgbClr val="800000"/>
              </a:solidFill>
            </a:endParaRPr>
          </a:p>
          <a:p>
            <a:pPr algn="ctr"/>
            <a:r>
              <a:rPr lang="cs-CZ" sz="3600" b="1">
                <a:solidFill>
                  <a:srgbClr val="800000"/>
                </a:solidFill>
              </a:rPr>
              <a:t>snaha se odlišovat?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27650"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27651"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27652"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27653"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27654"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27655"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27656"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27657"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27658"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27659"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27660"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27661"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27662"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27663"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27664"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27665"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27666"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27667"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27668"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27669"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27670"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27671"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27672"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27673"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27674"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27675"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27676"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27677"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27678"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27679"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27680"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27681"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27682"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27683"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27684"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27685" name="AutoShape 3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27686" name="Shape 40"/>
          <p:cNvSpPr txBox="1">
            <a:spLocks noChangeArrowheads="1"/>
          </p:cNvSpPr>
          <p:nvPr/>
        </p:nvSpPr>
        <p:spPr bwMode="auto">
          <a:xfrm>
            <a:off x="611188" y="404813"/>
            <a:ext cx="8064500" cy="504825"/>
          </a:xfrm>
          <a:prstGeom prst="rect">
            <a:avLst/>
          </a:prstGeom>
          <a:noFill/>
          <a:ln w="9525">
            <a:noFill/>
            <a:miter lim="800000"/>
            <a:headEnd/>
            <a:tailEnd/>
          </a:ln>
        </p:spPr>
        <p:txBody>
          <a:bodyPr lIns="91425" tIns="91425" rIns="91425" bIns="91425"/>
          <a:lstStyle/>
          <a:p>
            <a:r>
              <a:rPr lang="cs-CZ" sz="2800" b="1">
                <a:solidFill>
                  <a:schemeClr val="bg1"/>
                </a:solidFill>
              </a:rPr>
              <a:t>Kde vzít potřebné bílkoviny?</a:t>
            </a:r>
          </a:p>
        </p:txBody>
      </p:sp>
      <p:pic>
        <p:nvPicPr>
          <p:cNvPr id="27687" name="Picture 41" descr="vegetarian-protein"/>
          <p:cNvPicPr>
            <a:picLocks noChangeAspect="1" noChangeArrowheads="1"/>
          </p:cNvPicPr>
          <p:nvPr/>
        </p:nvPicPr>
        <p:blipFill>
          <a:blip r:embed="rId3"/>
          <a:srcRect b="4768"/>
          <a:stretch>
            <a:fillRect/>
          </a:stretch>
        </p:blipFill>
        <p:spPr bwMode="auto">
          <a:xfrm>
            <a:off x="5940425" y="981075"/>
            <a:ext cx="2808288" cy="1765300"/>
          </a:xfrm>
          <a:prstGeom prst="rect">
            <a:avLst/>
          </a:prstGeom>
          <a:noFill/>
          <a:ln w="9525">
            <a:noFill/>
            <a:miter lim="800000"/>
            <a:headEnd/>
            <a:tailEnd/>
          </a:ln>
        </p:spPr>
      </p:pic>
      <p:sp>
        <p:nvSpPr>
          <p:cNvPr id="27688" name="Rectangle 41"/>
          <p:cNvSpPr>
            <a:spLocks noChangeArrowheads="1"/>
          </p:cNvSpPr>
          <p:nvPr/>
        </p:nvSpPr>
        <p:spPr bwMode="auto">
          <a:xfrm>
            <a:off x="539750" y="1125538"/>
            <a:ext cx="5113338" cy="1343025"/>
          </a:xfrm>
          <a:prstGeom prst="rect">
            <a:avLst/>
          </a:prstGeom>
          <a:noFill/>
          <a:ln w="9525">
            <a:noFill/>
            <a:miter lim="800000"/>
            <a:headEnd/>
            <a:tailEnd/>
          </a:ln>
        </p:spPr>
        <p:txBody>
          <a:bodyPr>
            <a:spAutoFit/>
          </a:bodyPr>
          <a:lstStyle/>
          <a:p>
            <a:r>
              <a:rPr lang="cs-CZ" sz="2000" b="1" u="sng">
                <a:solidFill>
                  <a:srgbClr val="990000"/>
                </a:solidFill>
              </a:rPr>
              <a:t>Rostlinné bílkoviny </a:t>
            </a:r>
          </a:p>
          <a:p>
            <a:endParaRPr lang="cs-CZ" sz="800" b="1" u="sng">
              <a:solidFill>
                <a:srgbClr val="990000"/>
              </a:solidFill>
            </a:endParaRPr>
          </a:p>
          <a:p>
            <a:r>
              <a:rPr lang="cs-CZ" sz="1800" b="1">
                <a:solidFill>
                  <a:srgbClr val="000066"/>
                </a:solidFill>
              </a:rPr>
              <a:t>– obvykle chybí některá esenciální AMK</a:t>
            </a:r>
          </a:p>
          <a:p>
            <a:r>
              <a:rPr lang="cs-CZ" sz="1800" b="1">
                <a:solidFill>
                  <a:srgbClr val="000066"/>
                </a:solidFill>
              </a:rPr>
              <a:t>– pozitivní vliv na procesy trávení</a:t>
            </a:r>
          </a:p>
          <a:p>
            <a:r>
              <a:rPr lang="cs-CZ" sz="1800" b="1">
                <a:solidFill>
                  <a:srgbClr val="000066"/>
                </a:solidFill>
              </a:rPr>
              <a:t>– vhodná kombinace</a:t>
            </a:r>
          </a:p>
        </p:txBody>
      </p:sp>
      <p:sp>
        <p:nvSpPr>
          <p:cNvPr id="27689" name="Rectangle 42"/>
          <p:cNvSpPr>
            <a:spLocks noChangeArrowheads="1"/>
          </p:cNvSpPr>
          <p:nvPr/>
        </p:nvSpPr>
        <p:spPr bwMode="auto">
          <a:xfrm>
            <a:off x="395288" y="2708275"/>
            <a:ext cx="8280400" cy="3325813"/>
          </a:xfrm>
          <a:prstGeom prst="rect">
            <a:avLst/>
          </a:prstGeom>
          <a:noFill/>
          <a:ln w="9525">
            <a:noFill/>
            <a:miter lim="800000"/>
            <a:headEnd/>
            <a:tailEnd/>
          </a:ln>
        </p:spPr>
        <p:txBody>
          <a:bodyPr>
            <a:spAutoFit/>
          </a:bodyPr>
          <a:lstStyle/>
          <a:p>
            <a:r>
              <a:rPr lang="cs-CZ" sz="1800" b="1">
                <a:solidFill>
                  <a:srgbClr val="990000"/>
                </a:solidFill>
              </a:rPr>
              <a:t>● luštěniny: </a:t>
            </a:r>
            <a:r>
              <a:rPr lang="cs-CZ" sz="1800" b="1">
                <a:solidFill>
                  <a:srgbClr val="000066"/>
                </a:solidFill>
              </a:rPr>
              <a:t>20 - 45%  -</a:t>
            </a:r>
            <a:r>
              <a:rPr lang="cs-CZ" sz="1800">
                <a:solidFill>
                  <a:srgbClr val="000066"/>
                </a:solidFill>
              </a:rPr>
              <a:t> </a:t>
            </a:r>
            <a:r>
              <a:rPr lang="cs-CZ" sz="1800" b="1">
                <a:solidFill>
                  <a:srgbClr val="000066"/>
                </a:solidFill>
              </a:rPr>
              <a:t>vysoký obsah lysinu</a:t>
            </a:r>
          </a:p>
          <a:p>
            <a:r>
              <a:rPr lang="cs-CZ" sz="1800" b="1">
                <a:solidFill>
                  <a:srgbClr val="000066"/>
                </a:solidFill>
              </a:rPr>
              <a:t>                                      - nedostatkové AMK cystein, methionin</a:t>
            </a:r>
          </a:p>
          <a:p>
            <a:endParaRPr lang="cs-CZ" sz="1000" b="1">
              <a:solidFill>
                <a:srgbClr val="990000"/>
              </a:solidFill>
            </a:endParaRPr>
          </a:p>
          <a:p>
            <a:r>
              <a:rPr lang="cs-CZ" sz="1800" b="1">
                <a:solidFill>
                  <a:srgbClr val="990000"/>
                </a:solidFill>
              </a:rPr>
              <a:t>● olejniny: </a:t>
            </a:r>
            <a:r>
              <a:rPr lang="cs-CZ" sz="1800" b="1">
                <a:solidFill>
                  <a:srgbClr val="000066"/>
                </a:solidFill>
              </a:rPr>
              <a:t>20 - </a:t>
            </a:r>
            <a:r>
              <a:rPr lang="en-US" sz="1800" b="1">
                <a:solidFill>
                  <a:srgbClr val="000066"/>
                </a:solidFill>
              </a:rPr>
              <a:t>3</a:t>
            </a:r>
            <a:r>
              <a:rPr lang="cs-CZ" sz="1800" b="1">
                <a:solidFill>
                  <a:srgbClr val="000066"/>
                </a:solidFill>
              </a:rPr>
              <a:t>5%    - řepka, slunečnice</a:t>
            </a:r>
          </a:p>
          <a:p>
            <a:endParaRPr lang="cs-CZ" sz="1800" b="1">
              <a:solidFill>
                <a:srgbClr val="000066"/>
              </a:solidFill>
            </a:endParaRPr>
          </a:p>
          <a:p>
            <a:r>
              <a:rPr lang="cs-CZ" sz="1800" b="1">
                <a:solidFill>
                  <a:srgbClr val="990000"/>
                </a:solidFill>
              </a:rPr>
              <a:t>● vejce: </a:t>
            </a:r>
            <a:r>
              <a:rPr lang="cs-CZ" sz="1800" b="1">
                <a:solidFill>
                  <a:srgbClr val="000066"/>
                </a:solidFill>
              </a:rPr>
              <a:t>11-16</a:t>
            </a:r>
            <a:r>
              <a:rPr lang="en-US" sz="1800" b="1">
                <a:solidFill>
                  <a:srgbClr val="000066"/>
                </a:solidFill>
              </a:rPr>
              <a:t>%</a:t>
            </a:r>
            <a:r>
              <a:rPr lang="cs-CZ" sz="1800" b="1">
                <a:solidFill>
                  <a:srgbClr val="000066"/>
                </a:solidFill>
              </a:rPr>
              <a:t>  - obsahují cystein, methionin („ideální bílkovina“)</a:t>
            </a:r>
            <a:endParaRPr lang="cs-CZ" sz="1800">
              <a:solidFill>
                <a:srgbClr val="000066"/>
              </a:solidFill>
            </a:endParaRPr>
          </a:p>
          <a:p>
            <a:endParaRPr lang="cs-CZ" sz="1000" b="1">
              <a:solidFill>
                <a:srgbClr val="000066"/>
              </a:solidFill>
            </a:endParaRPr>
          </a:p>
          <a:p>
            <a:r>
              <a:rPr lang="cs-CZ" sz="1800" b="1">
                <a:solidFill>
                  <a:srgbClr val="990000"/>
                </a:solidFill>
              </a:rPr>
              <a:t>● obiloviny: </a:t>
            </a:r>
            <a:r>
              <a:rPr lang="cs-CZ" sz="1800" b="1">
                <a:solidFill>
                  <a:srgbClr val="000066"/>
                </a:solidFill>
              </a:rPr>
              <a:t>7 - 13% </a:t>
            </a:r>
            <a:r>
              <a:rPr lang="cs-CZ" sz="1800" b="1"/>
              <a:t>  </a:t>
            </a:r>
            <a:r>
              <a:rPr lang="cs-CZ" sz="1800" b="1">
                <a:solidFill>
                  <a:srgbClr val="000066"/>
                </a:solidFill>
              </a:rPr>
              <a:t>- málo lysinu, ale obsahují především methionin</a:t>
            </a:r>
          </a:p>
          <a:p>
            <a:endParaRPr lang="cs-CZ" sz="1000" b="1">
              <a:solidFill>
                <a:srgbClr val="000066"/>
              </a:solidFill>
            </a:endParaRPr>
          </a:p>
          <a:p>
            <a:r>
              <a:rPr lang="cs-CZ" sz="1800" b="1">
                <a:solidFill>
                  <a:srgbClr val="990000"/>
                </a:solidFill>
              </a:rPr>
              <a:t>● mléko a sýry: </a:t>
            </a:r>
            <a:r>
              <a:rPr lang="cs-CZ" sz="1800" b="1">
                <a:solidFill>
                  <a:srgbClr val="000066"/>
                </a:solidFill>
              </a:rPr>
              <a:t>3 - 4%  - problém s rozkladem bílkoviny</a:t>
            </a:r>
            <a:r>
              <a:rPr lang="en-US" sz="1800" b="1">
                <a:solidFill>
                  <a:srgbClr val="000066"/>
                </a:solidFill>
              </a:rPr>
              <a:t> </a:t>
            </a:r>
            <a:r>
              <a:rPr lang="cs-CZ" sz="1800" b="1">
                <a:solidFill>
                  <a:srgbClr val="000066"/>
                </a:solidFill>
              </a:rPr>
              <a:t>kasein a laktózy</a:t>
            </a:r>
          </a:p>
          <a:p>
            <a:endParaRPr lang="cs-CZ" sz="1000">
              <a:solidFill>
                <a:srgbClr val="000066"/>
              </a:solidFill>
            </a:endParaRPr>
          </a:p>
          <a:p>
            <a:r>
              <a:rPr lang="cs-CZ" sz="1800" b="1">
                <a:solidFill>
                  <a:srgbClr val="990000"/>
                </a:solidFill>
              </a:rPr>
              <a:t>● zelenina </a:t>
            </a:r>
            <a:r>
              <a:rPr lang="cs-CZ" sz="1800" b="1">
                <a:solidFill>
                  <a:srgbClr val="000066"/>
                </a:solidFill>
              </a:rPr>
              <a:t>- veškerá listová zelenina, mrkev</a:t>
            </a:r>
          </a:p>
          <a:p>
            <a:endParaRPr lang="cs-CZ" sz="1000" b="1">
              <a:solidFill>
                <a:srgbClr val="000066"/>
              </a:solidFill>
            </a:endParaRPr>
          </a:p>
          <a:p>
            <a:r>
              <a:rPr lang="cs-CZ" sz="1800" b="1">
                <a:solidFill>
                  <a:srgbClr val="990000"/>
                </a:solidFill>
              </a:rPr>
              <a:t>● droždí a kvasnice</a:t>
            </a:r>
          </a:p>
        </p:txBody>
      </p:sp>
      <p:sp>
        <p:nvSpPr>
          <p:cNvPr id="27691" name="Rectangle 43"/>
          <p:cNvSpPr>
            <a:spLocks noChangeArrowheads="1"/>
          </p:cNvSpPr>
          <p:nvPr/>
        </p:nvSpPr>
        <p:spPr bwMode="auto">
          <a:xfrm>
            <a:off x="395288" y="6165850"/>
            <a:ext cx="8353425" cy="336550"/>
          </a:xfrm>
          <a:prstGeom prst="rect">
            <a:avLst/>
          </a:prstGeom>
          <a:noFill/>
          <a:ln w="9525">
            <a:noFill/>
            <a:miter lim="800000"/>
            <a:headEnd/>
            <a:tailEnd/>
          </a:ln>
          <a:effectLst/>
        </p:spPr>
        <p:txBody>
          <a:bodyPr>
            <a:spAutoFit/>
          </a:bodyPr>
          <a:lstStyle/>
          <a:p>
            <a:pPr algn="ctr">
              <a:defRPr/>
            </a:pPr>
            <a:r>
              <a:rPr lang="cs-CZ" sz="1600" b="1">
                <a:effectLst>
                  <a:outerShdw blurRad="38100" dist="38100" dir="2700000" algn="tl">
                    <a:srgbClr val="FFFFFF"/>
                  </a:outerShdw>
                </a:effectLst>
              </a:rPr>
              <a:t>Doporučená denní dávka podle WHO je </a:t>
            </a:r>
            <a:r>
              <a:rPr lang="cs-CZ" sz="1600" b="1">
                <a:solidFill>
                  <a:srgbClr val="000099"/>
                </a:solidFill>
                <a:effectLst>
                  <a:outerShdw blurRad="38100" dist="38100" dir="2700000" algn="tl">
                    <a:srgbClr val="000000"/>
                  </a:outerShdw>
                </a:effectLst>
              </a:rPr>
              <a:t>0,8g </a:t>
            </a:r>
            <a:r>
              <a:rPr lang="cs-CZ" sz="1600" b="1">
                <a:solidFill>
                  <a:srgbClr val="990000"/>
                </a:solidFill>
                <a:effectLst>
                  <a:outerShdw blurRad="38100" dist="38100" dir="2700000" algn="tl">
                    <a:srgbClr val="000000"/>
                  </a:outerShdw>
                </a:effectLst>
              </a:rPr>
              <a:t>bílkoviny</a:t>
            </a:r>
            <a:r>
              <a:rPr lang="cs-CZ" sz="1600" b="1">
                <a:solidFill>
                  <a:srgbClr val="000099"/>
                </a:solidFill>
                <a:effectLst>
                  <a:outerShdw blurRad="38100" dist="38100" dir="2700000" algn="tl">
                    <a:srgbClr val="000000"/>
                  </a:outerShdw>
                </a:effectLst>
              </a:rPr>
              <a:t> / kg hmotnosti</a:t>
            </a:r>
            <a:r>
              <a:rPr lang="cs-CZ" sz="1600">
                <a:effectLst>
                  <a:outerShdw blurRad="38100" dist="38100" dir="2700000" algn="tl">
                    <a:srgbClr val="FFFFFF"/>
                  </a:outerShdw>
                </a:effectLst>
              </a:rPr>
              <a:t> </a:t>
            </a:r>
            <a:r>
              <a:rPr lang="cs-CZ" sz="1600" b="1">
                <a:effectLst>
                  <a:outerShdw blurRad="38100" dist="38100" dir="2700000" algn="tl">
                    <a:srgbClr val="FFFFFF"/>
                  </a:outerShdw>
                </a:effectLst>
              </a:rPr>
              <a:t>jedince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88">
                                            <p:txEl>
                                              <p:pRg st="0" end="0"/>
                                            </p:txEl>
                                          </p:spTgt>
                                        </p:tgtEl>
                                        <p:attrNameLst>
                                          <p:attrName>style.visibility</p:attrName>
                                        </p:attrNameLst>
                                      </p:cBhvr>
                                      <p:to>
                                        <p:strVal val="visible"/>
                                      </p:to>
                                    </p:set>
                                    <p:animEffect transition="in" filter="blinds(horizontal)">
                                      <p:cBhvr>
                                        <p:cTn id="7" dur="500"/>
                                        <p:tgtEl>
                                          <p:spTgt spid="2768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88">
                                            <p:txEl>
                                              <p:pRg st="2" end="2"/>
                                            </p:txEl>
                                          </p:spTgt>
                                        </p:tgtEl>
                                        <p:attrNameLst>
                                          <p:attrName>style.visibility</p:attrName>
                                        </p:attrNameLst>
                                      </p:cBhvr>
                                      <p:to>
                                        <p:strVal val="visible"/>
                                      </p:to>
                                    </p:set>
                                    <p:animEffect transition="in" filter="blinds(horizontal)">
                                      <p:cBhvr>
                                        <p:cTn id="10" dur="500"/>
                                        <p:tgtEl>
                                          <p:spTgt spid="27688">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688">
                                            <p:txEl>
                                              <p:pRg st="3" end="3"/>
                                            </p:txEl>
                                          </p:spTgt>
                                        </p:tgtEl>
                                        <p:attrNameLst>
                                          <p:attrName>style.visibility</p:attrName>
                                        </p:attrNameLst>
                                      </p:cBhvr>
                                      <p:to>
                                        <p:strVal val="visible"/>
                                      </p:to>
                                    </p:set>
                                    <p:animEffect transition="in" filter="blinds(horizontal)">
                                      <p:cBhvr>
                                        <p:cTn id="13" dur="500"/>
                                        <p:tgtEl>
                                          <p:spTgt spid="27688">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7688">
                                            <p:txEl>
                                              <p:pRg st="4" end="4"/>
                                            </p:txEl>
                                          </p:spTgt>
                                        </p:tgtEl>
                                        <p:attrNameLst>
                                          <p:attrName>style.visibility</p:attrName>
                                        </p:attrNameLst>
                                      </p:cBhvr>
                                      <p:to>
                                        <p:strVal val="visible"/>
                                      </p:to>
                                    </p:set>
                                    <p:animEffect transition="in" filter="blinds(horizontal)">
                                      <p:cBhvr>
                                        <p:cTn id="16" dur="500"/>
                                        <p:tgtEl>
                                          <p:spTgt spid="2768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7689"/>
                                        </p:tgtEl>
                                        <p:attrNameLst>
                                          <p:attrName>style.visibility</p:attrName>
                                        </p:attrNameLst>
                                      </p:cBhvr>
                                      <p:to>
                                        <p:strVal val="visible"/>
                                      </p:to>
                                    </p:set>
                                    <p:animEffect transition="in" filter="blinds(horizontal)">
                                      <p:cBhvr>
                                        <p:cTn id="21" dur="500"/>
                                        <p:tgtEl>
                                          <p:spTgt spid="2768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7691"/>
                                        </p:tgtEl>
                                        <p:attrNameLst>
                                          <p:attrName>style.visibility</p:attrName>
                                        </p:attrNameLst>
                                      </p:cBhvr>
                                      <p:to>
                                        <p:strVal val="visible"/>
                                      </p:to>
                                    </p:set>
                                    <p:animEffect transition="in" filter="blinds(horizontal)">
                                      <p:cBhvr>
                                        <p:cTn id="26" dur="500"/>
                                        <p:tgtEl>
                                          <p:spTgt spid="27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9" grpId="0"/>
      <p:bldP spid="276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descr="200706252337_evolucia"/>
          <p:cNvPicPr>
            <a:picLocks noChangeAspect="1" noChangeArrowheads="1"/>
          </p:cNvPicPr>
          <p:nvPr/>
        </p:nvPicPr>
        <p:blipFill>
          <a:blip r:embed="rId3"/>
          <a:srcRect/>
          <a:stretch>
            <a:fillRect/>
          </a:stretch>
        </p:blipFill>
        <p:spPr bwMode="auto">
          <a:xfrm>
            <a:off x="611188" y="476250"/>
            <a:ext cx="2736850" cy="2695575"/>
          </a:xfrm>
          <a:prstGeom prst="rect">
            <a:avLst/>
          </a:prstGeom>
          <a:noFill/>
          <a:ln w="9525">
            <a:noFill/>
            <a:miter lim="800000"/>
            <a:headEnd/>
            <a:tailEnd/>
          </a:ln>
        </p:spPr>
      </p:pic>
      <p:sp>
        <p:nvSpPr>
          <p:cNvPr id="29698" name="Text Box 7"/>
          <p:cNvSpPr txBox="1">
            <a:spLocks noChangeArrowheads="1"/>
          </p:cNvSpPr>
          <p:nvPr/>
        </p:nvSpPr>
        <p:spPr bwMode="auto">
          <a:xfrm>
            <a:off x="4211638" y="549275"/>
            <a:ext cx="3743325" cy="822325"/>
          </a:xfrm>
          <a:prstGeom prst="rect">
            <a:avLst/>
          </a:prstGeom>
          <a:noFill/>
          <a:ln w="9525">
            <a:noFill/>
            <a:miter lim="800000"/>
            <a:headEnd/>
            <a:tailEnd/>
          </a:ln>
        </p:spPr>
        <p:txBody>
          <a:bodyPr>
            <a:spAutoFit/>
          </a:bodyPr>
          <a:lstStyle/>
          <a:p>
            <a:r>
              <a:rPr lang="cs-CZ" sz="2400" b="1">
                <a:solidFill>
                  <a:schemeClr val="bg2"/>
                </a:solidFill>
              </a:rPr>
              <a:t>Dospělý jedinec o 90kg</a:t>
            </a:r>
            <a:r>
              <a:rPr lang="cs-CZ" sz="2400" b="1">
                <a:solidFill>
                  <a:srgbClr val="000066"/>
                </a:solidFill>
              </a:rPr>
              <a:t> </a:t>
            </a:r>
          </a:p>
          <a:p>
            <a:r>
              <a:rPr lang="cs-CZ" sz="2400" b="1">
                <a:solidFill>
                  <a:srgbClr val="000066"/>
                </a:solidFill>
              </a:rPr>
              <a:t>- dávka bílkovin 0,8g/kg</a:t>
            </a:r>
          </a:p>
        </p:txBody>
      </p:sp>
      <p:sp>
        <p:nvSpPr>
          <p:cNvPr id="29699" name="Rectangle 10"/>
          <p:cNvSpPr>
            <a:spLocks noChangeArrowheads="1"/>
          </p:cNvSpPr>
          <p:nvPr/>
        </p:nvSpPr>
        <p:spPr bwMode="auto">
          <a:xfrm>
            <a:off x="5003800" y="2276475"/>
            <a:ext cx="2112963" cy="457200"/>
          </a:xfrm>
          <a:prstGeom prst="rect">
            <a:avLst/>
          </a:prstGeom>
          <a:noFill/>
          <a:ln w="9525">
            <a:noFill/>
            <a:miter lim="800000"/>
            <a:headEnd/>
            <a:tailEnd/>
          </a:ln>
        </p:spPr>
        <p:txBody>
          <a:bodyPr wrap="none">
            <a:spAutoFit/>
          </a:bodyPr>
          <a:lstStyle/>
          <a:p>
            <a:r>
              <a:rPr lang="cs-CZ" sz="2400" b="1">
                <a:solidFill>
                  <a:srgbClr val="000066"/>
                </a:solidFill>
              </a:rPr>
              <a:t>72g bílkoviny</a:t>
            </a:r>
          </a:p>
        </p:txBody>
      </p:sp>
      <p:sp>
        <p:nvSpPr>
          <p:cNvPr id="29700" name="Line 11"/>
          <p:cNvSpPr>
            <a:spLocks noChangeShapeType="1"/>
          </p:cNvSpPr>
          <p:nvPr/>
        </p:nvSpPr>
        <p:spPr bwMode="auto">
          <a:xfrm>
            <a:off x="6011863" y="1412875"/>
            <a:ext cx="0" cy="647700"/>
          </a:xfrm>
          <a:prstGeom prst="line">
            <a:avLst/>
          </a:prstGeom>
          <a:noFill/>
          <a:ln w="44450">
            <a:solidFill>
              <a:srgbClr val="000066"/>
            </a:solidFill>
            <a:round/>
            <a:headEnd/>
            <a:tailEnd type="triangle" w="med" len="med"/>
          </a:ln>
        </p:spPr>
        <p:txBody>
          <a:bodyPr/>
          <a:lstStyle/>
          <a:p>
            <a:endParaRPr lang="cs-CZ"/>
          </a:p>
        </p:txBody>
      </p:sp>
      <p:sp>
        <p:nvSpPr>
          <p:cNvPr id="29701" name="Rectangle 12"/>
          <p:cNvSpPr>
            <a:spLocks noChangeArrowheads="1"/>
          </p:cNvSpPr>
          <p:nvPr/>
        </p:nvSpPr>
        <p:spPr bwMode="auto">
          <a:xfrm>
            <a:off x="1692275" y="3716338"/>
            <a:ext cx="4679950" cy="2282825"/>
          </a:xfrm>
          <a:prstGeom prst="rect">
            <a:avLst/>
          </a:prstGeom>
          <a:noFill/>
          <a:ln w="9525">
            <a:noFill/>
            <a:miter lim="800000"/>
            <a:headEnd/>
            <a:tailEnd/>
          </a:ln>
        </p:spPr>
        <p:txBody>
          <a:bodyPr>
            <a:spAutoFit/>
          </a:bodyPr>
          <a:lstStyle/>
          <a:p>
            <a:r>
              <a:rPr lang="cs-CZ" sz="2400" b="1">
                <a:solidFill>
                  <a:schemeClr val="bg2"/>
                </a:solidFill>
              </a:rPr>
              <a:t>480g vepřového  masa</a:t>
            </a:r>
          </a:p>
          <a:p>
            <a:r>
              <a:rPr lang="cs-CZ" sz="2400" b="1">
                <a:solidFill>
                  <a:schemeClr val="bg2"/>
                </a:solidFill>
              </a:rPr>
              <a:t>420g ryby</a:t>
            </a:r>
          </a:p>
          <a:p>
            <a:r>
              <a:rPr lang="cs-CZ" sz="2400" b="1">
                <a:solidFill>
                  <a:schemeClr val="bg2"/>
                </a:solidFill>
              </a:rPr>
              <a:t>160g fazolí</a:t>
            </a:r>
          </a:p>
          <a:p>
            <a:r>
              <a:rPr lang="cs-CZ" sz="2400" b="1">
                <a:solidFill>
                  <a:schemeClr val="bg2"/>
                </a:solidFill>
              </a:rPr>
              <a:t>240g slunečnice (semínko)</a:t>
            </a:r>
          </a:p>
          <a:p>
            <a:r>
              <a:rPr lang="cs-CZ" sz="2400" b="1">
                <a:solidFill>
                  <a:schemeClr val="bg2"/>
                </a:solidFill>
              </a:rPr>
              <a:t>1100g hrášku</a:t>
            </a:r>
          </a:p>
          <a:p>
            <a:r>
              <a:rPr lang="cs-CZ" sz="2400" b="1">
                <a:solidFill>
                  <a:schemeClr val="bg2"/>
                </a:solidFill>
              </a:rPr>
              <a:t>1800g sýru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700"/>
                                        </p:tgtEl>
                                        <p:attrNameLst>
                                          <p:attrName>style.visibility</p:attrName>
                                        </p:attrNameLst>
                                      </p:cBhvr>
                                      <p:to>
                                        <p:strVal val="visible"/>
                                      </p:to>
                                    </p:set>
                                    <p:animEffect transition="in" filter="blinds(horizontal)">
                                      <p:cBhvr>
                                        <p:cTn id="10" dur="500"/>
                                        <p:tgtEl>
                                          <p:spTgt spid="2970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699"/>
                                        </p:tgtEl>
                                        <p:attrNameLst>
                                          <p:attrName>style.visibility</p:attrName>
                                        </p:attrNameLst>
                                      </p:cBhvr>
                                      <p:to>
                                        <p:strVal val="visible"/>
                                      </p:to>
                                    </p:set>
                                    <p:animEffect transition="in" filter="blinds(horizontal)">
                                      <p:cBhvr>
                                        <p:cTn id="13" dur="500"/>
                                        <p:tgtEl>
                                          <p:spTgt spid="2969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9701"/>
                                        </p:tgtEl>
                                        <p:attrNameLst>
                                          <p:attrName>style.visibility</p:attrName>
                                        </p:attrNameLst>
                                      </p:cBhvr>
                                      <p:to>
                                        <p:strVal val="visible"/>
                                      </p:to>
                                    </p:set>
                                    <p:animEffect transition="in" filter="blinds(horizontal)">
                                      <p:cBhvr>
                                        <p:cTn id="18"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P spid="29700" grpId="0" animBg="1"/>
      <p:bldP spid="297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1746"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1747"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1748"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1749"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1750"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1751"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1752"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1753"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1754"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1755"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1756"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31757"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1758"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1759"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1760"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1761"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1762"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1763"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1764"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1765"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1766"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1767"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1768"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31769"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1770"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1771"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1772"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1773"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1774"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1775"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1776"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1777"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1778"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1779"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1780"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31781" name="AutoShape 3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31782" name="Shape 40"/>
          <p:cNvSpPr txBox="1">
            <a:spLocks noChangeArrowheads="1"/>
          </p:cNvSpPr>
          <p:nvPr/>
        </p:nvSpPr>
        <p:spPr bwMode="auto">
          <a:xfrm>
            <a:off x="611188" y="404813"/>
            <a:ext cx="8064500" cy="504825"/>
          </a:xfrm>
          <a:prstGeom prst="rect">
            <a:avLst/>
          </a:prstGeom>
          <a:noFill/>
          <a:ln w="9525">
            <a:noFill/>
            <a:miter lim="800000"/>
            <a:headEnd/>
            <a:tailEnd/>
          </a:ln>
        </p:spPr>
        <p:txBody>
          <a:bodyPr lIns="91425" tIns="91425" rIns="91425" bIns="91425"/>
          <a:lstStyle/>
          <a:p>
            <a:r>
              <a:rPr lang="cs-CZ" sz="2800" b="1">
                <a:solidFill>
                  <a:schemeClr val="bg1"/>
                </a:solidFill>
              </a:rPr>
              <a:t>Kde vzít potřebné esenciální MK?</a:t>
            </a:r>
          </a:p>
        </p:txBody>
      </p:sp>
      <p:sp>
        <p:nvSpPr>
          <p:cNvPr id="31783" name="Rectangle 45"/>
          <p:cNvSpPr>
            <a:spLocks noChangeArrowheads="1"/>
          </p:cNvSpPr>
          <p:nvPr/>
        </p:nvSpPr>
        <p:spPr bwMode="auto">
          <a:xfrm>
            <a:off x="468313" y="1328738"/>
            <a:ext cx="4824412" cy="5124450"/>
          </a:xfrm>
          <a:prstGeom prst="rect">
            <a:avLst/>
          </a:prstGeom>
          <a:noFill/>
          <a:ln w="9525">
            <a:noFill/>
            <a:miter lim="800000"/>
            <a:headEnd/>
            <a:tailEnd/>
          </a:ln>
        </p:spPr>
        <p:txBody>
          <a:bodyPr>
            <a:spAutoFit/>
          </a:bodyPr>
          <a:lstStyle/>
          <a:p>
            <a:r>
              <a:rPr lang="cs-CZ" sz="2000" b="1" u="sng">
                <a:solidFill>
                  <a:srgbClr val="990000"/>
                </a:solidFill>
              </a:rPr>
              <a:t>Omega–3 mastné kyseliny</a:t>
            </a:r>
          </a:p>
          <a:p>
            <a:endParaRPr lang="cs-CZ" sz="1000" b="1" u="sng">
              <a:solidFill>
                <a:srgbClr val="990000"/>
              </a:solidFill>
            </a:endParaRPr>
          </a:p>
          <a:p>
            <a:r>
              <a:rPr lang="cs-CZ" sz="1800" b="1">
                <a:solidFill>
                  <a:srgbClr val="000066"/>
                </a:solidFill>
              </a:rPr>
              <a:t> - vývoj mozku</a:t>
            </a:r>
          </a:p>
          <a:p>
            <a:r>
              <a:rPr lang="cs-CZ" sz="1800" b="1">
                <a:solidFill>
                  <a:srgbClr val="000066"/>
                </a:solidFill>
              </a:rPr>
              <a:t> - funkce sítnice v oku</a:t>
            </a:r>
          </a:p>
          <a:p>
            <a:r>
              <a:rPr lang="cs-CZ" sz="1800" b="1">
                <a:solidFill>
                  <a:srgbClr val="000066"/>
                </a:solidFill>
              </a:rPr>
              <a:t> - imunita</a:t>
            </a:r>
          </a:p>
          <a:p>
            <a:r>
              <a:rPr lang="cs-CZ" sz="1800" b="1">
                <a:solidFill>
                  <a:srgbClr val="000066"/>
                </a:solidFill>
              </a:rPr>
              <a:t> - srdce a cévy</a:t>
            </a:r>
          </a:p>
          <a:p>
            <a:endParaRPr lang="cs-CZ" sz="2000" b="1" u="sng">
              <a:solidFill>
                <a:srgbClr val="990000"/>
              </a:solidFill>
            </a:endParaRPr>
          </a:p>
          <a:p>
            <a:r>
              <a:rPr lang="cs-CZ" sz="2000" b="1">
                <a:solidFill>
                  <a:srgbClr val="990000"/>
                </a:solidFill>
              </a:rPr>
              <a:t>● lněná semínka, lněný olej</a:t>
            </a:r>
          </a:p>
          <a:p>
            <a:endParaRPr lang="cs-CZ" sz="800" b="1">
              <a:solidFill>
                <a:srgbClr val="990000"/>
              </a:solidFill>
            </a:endParaRPr>
          </a:p>
          <a:p>
            <a:r>
              <a:rPr lang="cs-CZ" sz="2000" b="1">
                <a:solidFill>
                  <a:srgbClr val="990000"/>
                </a:solidFill>
              </a:rPr>
              <a:t>● řepkový olej</a:t>
            </a:r>
            <a:r>
              <a:rPr lang="cs-CZ" sz="2000"/>
              <a:t> </a:t>
            </a:r>
            <a:r>
              <a:rPr lang="cs-CZ" sz="2000" b="1">
                <a:solidFill>
                  <a:srgbClr val="990000"/>
                </a:solidFill>
              </a:rPr>
              <a:t>(kanola)</a:t>
            </a:r>
          </a:p>
          <a:p>
            <a:endParaRPr lang="cs-CZ" sz="800" b="1">
              <a:solidFill>
                <a:srgbClr val="990000"/>
              </a:solidFill>
            </a:endParaRPr>
          </a:p>
          <a:p>
            <a:r>
              <a:rPr lang="cs-CZ" sz="2000" b="1">
                <a:solidFill>
                  <a:srgbClr val="990000"/>
                </a:solidFill>
              </a:rPr>
              <a:t>● tmavě zelená listová zelenina</a:t>
            </a:r>
          </a:p>
          <a:p>
            <a:endParaRPr lang="cs-CZ" sz="800" b="1">
              <a:solidFill>
                <a:srgbClr val="990000"/>
              </a:solidFill>
            </a:endParaRPr>
          </a:p>
          <a:p>
            <a:r>
              <a:rPr lang="cs-CZ" sz="2000" b="1">
                <a:solidFill>
                  <a:srgbClr val="990000"/>
                </a:solidFill>
              </a:rPr>
              <a:t>● vlašské ořechy</a:t>
            </a:r>
            <a:r>
              <a:rPr lang="cs-CZ" sz="2000"/>
              <a:t> </a:t>
            </a:r>
          </a:p>
          <a:p>
            <a:endParaRPr lang="cs-CZ" sz="800"/>
          </a:p>
          <a:p>
            <a:r>
              <a:rPr lang="cs-CZ" sz="2000" b="1">
                <a:solidFill>
                  <a:srgbClr val="990000"/>
                </a:solidFill>
              </a:rPr>
              <a:t>● dýňová semena</a:t>
            </a:r>
          </a:p>
          <a:p>
            <a:endParaRPr lang="cs-CZ" sz="800" b="1">
              <a:solidFill>
                <a:srgbClr val="990000"/>
              </a:solidFill>
            </a:endParaRPr>
          </a:p>
          <a:p>
            <a:r>
              <a:rPr lang="cs-CZ" sz="2000" b="1">
                <a:solidFill>
                  <a:srgbClr val="990000"/>
                </a:solidFill>
              </a:rPr>
              <a:t>● fazole</a:t>
            </a:r>
            <a:r>
              <a:rPr lang="cs-CZ" sz="2000"/>
              <a:t> </a:t>
            </a:r>
          </a:p>
          <a:p>
            <a:endParaRPr lang="cs-CZ" sz="800"/>
          </a:p>
          <a:p>
            <a:r>
              <a:rPr lang="cs-CZ" sz="2000" b="1">
                <a:solidFill>
                  <a:srgbClr val="990000"/>
                </a:solidFill>
              </a:rPr>
              <a:t>●</a:t>
            </a:r>
            <a:r>
              <a:rPr lang="cs-CZ" sz="2000"/>
              <a:t> </a:t>
            </a:r>
            <a:r>
              <a:rPr lang="cs-CZ" sz="2000" b="1">
                <a:solidFill>
                  <a:srgbClr val="990000"/>
                </a:solidFill>
              </a:rPr>
              <a:t>rybí tuk (doplněk)</a:t>
            </a:r>
          </a:p>
          <a:p>
            <a:endParaRPr lang="cs-CZ" sz="2000" b="1">
              <a:solidFill>
                <a:srgbClr val="990000"/>
              </a:solidFill>
            </a:endParaRPr>
          </a:p>
        </p:txBody>
      </p:sp>
      <p:pic>
        <p:nvPicPr>
          <p:cNvPr id="31784" name="Picture 48" descr="Omega%20fatty%20acids%20SK%281%29"/>
          <p:cNvPicPr>
            <a:picLocks noChangeAspect="1" noChangeArrowheads="1"/>
          </p:cNvPicPr>
          <p:nvPr/>
        </p:nvPicPr>
        <p:blipFill>
          <a:blip r:embed="rId3"/>
          <a:srcRect/>
          <a:stretch>
            <a:fillRect/>
          </a:stretch>
        </p:blipFill>
        <p:spPr bwMode="auto">
          <a:xfrm>
            <a:off x="4411663" y="1052513"/>
            <a:ext cx="4337050" cy="3798887"/>
          </a:xfrm>
          <a:prstGeom prst="rect">
            <a:avLst/>
          </a:prstGeom>
          <a:noFill/>
          <a:ln w="9525">
            <a:noFill/>
            <a:miter lim="800000"/>
            <a:headEnd/>
            <a:tailEnd/>
          </a:ln>
        </p:spPr>
      </p:pic>
      <p:sp>
        <p:nvSpPr>
          <p:cNvPr id="31785" name="Rectangle 43"/>
          <p:cNvSpPr>
            <a:spLocks noChangeArrowheads="1"/>
          </p:cNvSpPr>
          <p:nvPr/>
        </p:nvSpPr>
        <p:spPr bwMode="auto">
          <a:xfrm>
            <a:off x="4932363" y="5368925"/>
            <a:ext cx="3455987" cy="581025"/>
          </a:xfrm>
          <a:prstGeom prst="rect">
            <a:avLst/>
          </a:prstGeom>
          <a:noFill/>
          <a:ln w="9525">
            <a:noFill/>
            <a:miter lim="800000"/>
            <a:headEnd/>
            <a:tailEnd/>
          </a:ln>
        </p:spPr>
        <p:txBody>
          <a:bodyPr>
            <a:spAutoFit/>
          </a:bodyPr>
          <a:lstStyle/>
          <a:p>
            <a:pPr algn="ctr"/>
            <a:r>
              <a:rPr lang="cs-CZ" sz="1600" b="1">
                <a:solidFill>
                  <a:srgbClr val="000066"/>
                </a:solidFill>
              </a:rPr>
              <a:t>Denní spotřeba esenciálních MK </a:t>
            </a:r>
          </a:p>
          <a:p>
            <a:pPr algn="ctr"/>
            <a:r>
              <a:rPr lang="cs-CZ" sz="1600" b="1">
                <a:solidFill>
                  <a:srgbClr val="000066"/>
                </a:solidFill>
              </a:rPr>
              <a:t>● 1,5 – 2 lžíce řepkového oleje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83">
                                            <p:txEl>
                                              <p:pRg st="0" end="0"/>
                                            </p:txEl>
                                          </p:spTgt>
                                        </p:tgtEl>
                                        <p:attrNameLst>
                                          <p:attrName>style.visibility</p:attrName>
                                        </p:attrNameLst>
                                      </p:cBhvr>
                                      <p:to>
                                        <p:strVal val="visible"/>
                                      </p:to>
                                    </p:set>
                                    <p:animEffect transition="in" filter="blinds(horizontal)">
                                      <p:cBhvr>
                                        <p:cTn id="7" dur="500"/>
                                        <p:tgtEl>
                                          <p:spTgt spid="3178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83">
                                            <p:txEl>
                                              <p:pRg st="2" end="2"/>
                                            </p:txEl>
                                          </p:spTgt>
                                        </p:tgtEl>
                                        <p:attrNameLst>
                                          <p:attrName>style.visibility</p:attrName>
                                        </p:attrNameLst>
                                      </p:cBhvr>
                                      <p:to>
                                        <p:strVal val="visible"/>
                                      </p:to>
                                    </p:set>
                                    <p:animEffect transition="in" filter="blinds(horizontal)">
                                      <p:cBhvr>
                                        <p:cTn id="10" dur="500"/>
                                        <p:tgtEl>
                                          <p:spTgt spid="3178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783">
                                            <p:txEl>
                                              <p:pRg st="3" end="3"/>
                                            </p:txEl>
                                          </p:spTgt>
                                        </p:tgtEl>
                                        <p:attrNameLst>
                                          <p:attrName>style.visibility</p:attrName>
                                        </p:attrNameLst>
                                      </p:cBhvr>
                                      <p:to>
                                        <p:strVal val="visible"/>
                                      </p:to>
                                    </p:set>
                                    <p:animEffect transition="in" filter="blinds(horizontal)">
                                      <p:cBhvr>
                                        <p:cTn id="13" dur="500"/>
                                        <p:tgtEl>
                                          <p:spTgt spid="3178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783">
                                            <p:txEl>
                                              <p:pRg st="4" end="4"/>
                                            </p:txEl>
                                          </p:spTgt>
                                        </p:tgtEl>
                                        <p:attrNameLst>
                                          <p:attrName>style.visibility</p:attrName>
                                        </p:attrNameLst>
                                      </p:cBhvr>
                                      <p:to>
                                        <p:strVal val="visible"/>
                                      </p:to>
                                    </p:set>
                                    <p:animEffect transition="in" filter="blinds(horizontal)">
                                      <p:cBhvr>
                                        <p:cTn id="16" dur="500"/>
                                        <p:tgtEl>
                                          <p:spTgt spid="3178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1783">
                                            <p:txEl>
                                              <p:pRg st="5" end="5"/>
                                            </p:txEl>
                                          </p:spTgt>
                                        </p:tgtEl>
                                        <p:attrNameLst>
                                          <p:attrName>style.visibility</p:attrName>
                                        </p:attrNameLst>
                                      </p:cBhvr>
                                      <p:to>
                                        <p:strVal val="visible"/>
                                      </p:to>
                                    </p:set>
                                    <p:animEffect transition="in" filter="blinds(horizontal)">
                                      <p:cBhvr>
                                        <p:cTn id="19" dur="500"/>
                                        <p:tgtEl>
                                          <p:spTgt spid="3178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1783">
                                            <p:txEl>
                                              <p:pRg st="7" end="7"/>
                                            </p:txEl>
                                          </p:spTgt>
                                        </p:tgtEl>
                                        <p:attrNameLst>
                                          <p:attrName>style.visibility</p:attrName>
                                        </p:attrNameLst>
                                      </p:cBhvr>
                                      <p:to>
                                        <p:strVal val="visible"/>
                                      </p:to>
                                    </p:set>
                                    <p:animEffect transition="in" filter="blinds(horizontal)">
                                      <p:cBhvr>
                                        <p:cTn id="24" dur="500"/>
                                        <p:tgtEl>
                                          <p:spTgt spid="3178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1783">
                                            <p:txEl>
                                              <p:pRg st="9" end="9"/>
                                            </p:txEl>
                                          </p:spTgt>
                                        </p:tgtEl>
                                        <p:attrNameLst>
                                          <p:attrName>style.visibility</p:attrName>
                                        </p:attrNameLst>
                                      </p:cBhvr>
                                      <p:to>
                                        <p:strVal val="visible"/>
                                      </p:to>
                                    </p:set>
                                    <p:animEffect transition="in" filter="blinds(horizontal)">
                                      <p:cBhvr>
                                        <p:cTn id="27" dur="500"/>
                                        <p:tgtEl>
                                          <p:spTgt spid="31783">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1783">
                                            <p:txEl>
                                              <p:pRg st="11" end="11"/>
                                            </p:txEl>
                                          </p:spTgt>
                                        </p:tgtEl>
                                        <p:attrNameLst>
                                          <p:attrName>style.visibility</p:attrName>
                                        </p:attrNameLst>
                                      </p:cBhvr>
                                      <p:to>
                                        <p:strVal val="visible"/>
                                      </p:to>
                                    </p:set>
                                    <p:animEffect transition="in" filter="blinds(horizontal)">
                                      <p:cBhvr>
                                        <p:cTn id="30" dur="500"/>
                                        <p:tgtEl>
                                          <p:spTgt spid="31783">
                                            <p:txEl>
                                              <p:pRg st="11" end="1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1783">
                                            <p:txEl>
                                              <p:pRg st="13" end="13"/>
                                            </p:txEl>
                                          </p:spTgt>
                                        </p:tgtEl>
                                        <p:attrNameLst>
                                          <p:attrName>style.visibility</p:attrName>
                                        </p:attrNameLst>
                                      </p:cBhvr>
                                      <p:to>
                                        <p:strVal val="visible"/>
                                      </p:to>
                                    </p:set>
                                    <p:animEffect transition="in" filter="blinds(horizontal)">
                                      <p:cBhvr>
                                        <p:cTn id="33" dur="500"/>
                                        <p:tgtEl>
                                          <p:spTgt spid="31783">
                                            <p:txEl>
                                              <p:pRg st="13" end="13"/>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1783">
                                            <p:txEl>
                                              <p:pRg st="15" end="15"/>
                                            </p:txEl>
                                          </p:spTgt>
                                        </p:tgtEl>
                                        <p:attrNameLst>
                                          <p:attrName>style.visibility</p:attrName>
                                        </p:attrNameLst>
                                      </p:cBhvr>
                                      <p:to>
                                        <p:strVal val="visible"/>
                                      </p:to>
                                    </p:set>
                                    <p:animEffect transition="in" filter="blinds(horizontal)">
                                      <p:cBhvr>
                                        <p:cTn id="36" dur="500"/>
                                        <p:tgtEl>
                                          <p:spTgt spid="31783">
                                            <p:txEl>
                                              <p:pRg st="15" end="15"/>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1783">
                                            <p:txEl>
                                              <p:pRg st="17" end="17"/>
                                            </p:txEl>
                                          </p:spTgt>
                                        </p:tgtEl>
                                        <p:attrNameLst>
                                          <p:attrName>style.visibility</p:attrName>
                                        </p:attrNameLst>
                                      </p:cBhvr>
                                      <p:to>
                                        <p:strVal val="visible"/>
                                      </p:to>
                                    </p:set>
                                    <p:animEffect transition="in" filter="blinds(horizontal)">
                                      <p:cBhvr>
                                        <p:cTn id="39" dur="500"/>
                                        <p:tgtEl>
                                          <p:spTgt spid="31783">
                                            <p:txEl>
                                              <p:pRg st="17" end="17"/>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1783">
                                            <p:txEl>
                                              <p:pRg st="19" end="19"/>
                                            </p:txEl>
                                          </p:spTgt>
                                        </p:tgtEl>
                                        <p:attrNameLst>
                                          <p:attrName>style.visibility</p:attrName>
                                        </p:attrNameLst>
                                      </p:cBhvr>
                                      <p:to>
                                        <p:strVal val="visible"/>
                                      </p:to>
                                    </p:set>
                                    <p:animEffect transition="in" filter="blinds(horizontal)">
                                      <p:cBhvr>
                                        <p:cTn id="42" dur="500"/>
                                        <p:tgtEl>
                                          <p:spTgt spid="31783">
                                            <p:txEl>
                                              <p:pRg st="19" end="19"/>
                                            </p:txEl>
                                          </p:spTgt>
                                        </p:tgtEl>
                                      </p:cBhvr>
                                    </p:animEffect>
                                  </p:childTnLst>
                                </p:cTn>
                              </p:par>
                            </p:childTnLst>
                          </p:cTn>
                        </p:par>
                        <p:par>
                          <p:cTn id="43" fill="hold">
                            <p:stCondLst>
                              <p:cond delay="500"/>
                            </p:stCondLst>
                            <p:childTnLst>
                              <p:par>
                                <p:cTn id="44" presetID="3" presetClass="entr" presetSubtype="10" fill="hold" grpId="0" nodeType="afterEffect">
                                  <p:stCondLst>
                                    <p:cond delay="0"/>
                                  </p:stCondLst>
                                  <p:childTnLst>
                                    <p:set>
                                      <p:cBhvr>
                                        <p:cTn id="45" dur="1" fill="hold">
                                          <p:stCondLst>
                                            <p:cond delay="0"/>
                                          </p:stCondLst>
                                        </p:cTn>
                                        <p:tgtEl>
                                          <p:spTgt spid="31785"/>
                                        </p:tgtEl>
                                        <p:attrNameLst>
                                          <p:attrName>style.visibility</p:attrName>
                                        </p:attrNameLst>
                                      </p:cBhvr>
                                      <p:to>
                                        <p:strVal val="visible"/>
                                      </p:to>
                                    </p:set>
                                    <p:animEffect transition="in" filter="blinds(horizontal)">
                                      <p:cBhvr>
                                        <p:cTn id="46" dur="500"/>
                                        <p:tgtEl>
                                          <p:spTgt spid="31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3794"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3795"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3796"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3797"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3798"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3799"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3800"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3801"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3802"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3803"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3804"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33805"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3806"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3807"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3808"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3809"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3810"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3811"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3812"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3813"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3814"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3815"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3816"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33817"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3818"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3819"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3820"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3821"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3822"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3823"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3824"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3825"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3826"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3827"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3828"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33829" name="AutoShape 3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33830" name="Shape 40"/>
          <p:cNvSpPr txBox="1">
            <a:spLocks noChangeArrowheads="1"/>
          </p:cNvSpPr>
          <p:nvPr/>
        </p:nvSpPr>
        <p:spPr bwMode="auto">
          <a:xfrm>
            <a:off x="611188" y="404813"/>
            <a:ext cx="8064500" cy="504825"/>
          </a:xfrm>
          <a:prstGeom prst="rect">
            <a:avLst/>
          </a:prstGeom>
          <a:noFill/>
          <a:ln w="9525">
            <a:noFill/>
            <a:miter lim="800000"/>
            <a:headEnd/>
            <a:tailEnd/>
          </a:ln>
        </p:spPr>
        <p:txBody>
          <a:bodyPr lIns="91425" tIns="91425" rIns="91425" bIns="91425"/>
          <a:lstStyle/>
          <a:p>
            <a:r>
              <a:rPr lang="cs-CZ" sz="2800" b="1">
                <a:solidFill>
                  <a:schemeClr val="bg1"/>
                </a:solidFill>
              </a:rPr>
              <a:t>Kde vzít potřebné vitamíny?</a:t>
            </a:r>
          </a:p>
        </p:txBody>
      </p:sp>
      <p:sp>
        <p:nvSpPr>
          <p:cNvPr id="33831" name="Rectangle 42"/>
          <p:cNvSpPr>
            <a:spLocks noChangeArrowheads="1"/>
          </p:cNvSpPr>
          <p:nvPr/>
        </p:nvSpPr>
        <p:spPr bwMode="auto">
          <a:xfrm>
            <a:off x="539750" y="1196975"/>
            <a:ext cx="8208963" cy="5581650"/>
          </a:xfrm>
          <a:prstGeom prst="rect">
            <a:avLst/>
          </a:prstGeom>
          <a:noFill/>
          <a:ln w="9525">
            <a:noFill/>
            <a:miter lim="800000"/>
            <a:headEnd/>
            <a:tailEnd/>
          </a:ln>
        </p:spPr>
        <p:txBody>
          <a:bodyPr>
            <a:spAutoFit/>
          </a:bodyPr>
          <a:lstStyle/>
          <a:p>
            <a:r>
              <a:rPr lang="cs-CZ" sz="2000" b="1" u="sng">
                <a:solidFill>
                  <a:srgbClr val="990000"/>
                </a:solidFill>
              </a:rPr>
              <a:t>B12 (kyanokobalamin)</a:t>
            </a:r>
          </a:p>
          <a:p>
            <a:endParaRPr lang="cs-CZ" sz="1000" b="1" u="sng">
              <a:solidFill>
                <a:srgbClr val="660066"/>
              </a:solidFill>
            </a:endParaRPr>
          </a:p>
          <a:p>
            <a:r>
              <a:rPr lang="cs-CZ" sz="1600" b="1">
                <a:solidFill>
                  <a:srgbClr val="660066"/>
                </a:solidFill>
              </a:rPr>
              <a:t>- zásoby na několik let</a:t>
            </a:r>
          </a:p>
          <a:p>
            <a:endParaRPr lang="cs-CZ" sz="400" b="1">
              <a:solidFill>
                <a:srgbClr val="660066"/>
              </a:solidFill>
            </a:endParaRPr>
          </a:p>
          <a:p>
            <a:r>
              <a:rPr lang="cs-CZ" sz="1600" b="1">
                <a:solidFill>
                  <a:srgbClr val="660066"/>
                </a:solidFill>
              </a:rPr>
              <a:t>- tvorba červených krvinek, DNA, preventivně proti anémii a dalším krevných  </a:t>
            </a:r>
          </a:p>
          <a:p>
            <a:r>
              <a:rPr lang="cs-CZ" sz="1600" b="1">
                <a:solidFill>
                  <a:srgbClr val="660066"/>
                </a:solidFill>
              </a:rPr>
              <a:t>  chorobách a onemocnění nervové soustavy</a:t>
            </a:r>
            <a:r>
              <a:rPr lang="cs-CZ" b="1">
                <a:solidFill>
                  <a:srgbClr val="660066"/>
                </a:solidFill>
              </a:rPr>
              <a:t> </a:t>
            </a:r>
          </a:p>
          <a:p>
            <a:endParaRPr lang="cs-CZ" sz="1000" b="1">
              <a:solidFill>
                <a:srgbClr val="660066"/>
              </a:solidFill>
            </a:endParaRPr>
          </a:p>
          <a:p>
            <a:r>
              <a:rPr lang="cs-CZ" sz="1600" b="1">
                <a:solidFill>
                  <a:schemeClr val="bg2"/>
                </a:solidFill>
              </a:rPr>
              <a:t>  Zdroje:</a:t>
            </a:r>
            <a:r>
              <a:rPr lang="cs-CZ" sz="1600" b="1">
                <a:solidFill>
                  <a:srgbClr val="000066"/>
                </a:solidFill>
              </a:rPr>
              <a:t> </a:t>
            </a:r>
          </a:p>
          <a:p>
            <a:pPr>
              <a:buFontTx/>
              <a:buChar char="-"/>
            </a:pPr>
            <a:r>
              <a:rPr lang="cs-CZ" sz="1600" b="1">
                <a:solidFill>
                  <a:srgbClr val="000066"/>
                </a:solidFill>
              </a:rPr>
              <a:t> zakysané mléko </a:t>
            </a:r>
            <a:r>
              <a:rPr lang="cs-CZ" sz="1600">
                <a:solidFill>
                  <a:srgbClr val="000066"/>
                </a:solidFill>
              </a:rPr>
              <a:t>50</a:t>
            </a:r>
            <a:r>
              <a:rPr lang="cs-CZ" sz="1600">
                <a:solidFill>
                  <a:srgbClr val="000066"/>
                </a:solidFill>
                <a:latin typeface="Symbol" pitchFamily="18" charset="2"/>
              </a:rPr>
              <a:t>m</a:t>
            </a:r>
            <a:r>
              <a:rPr lang="cs-CZ" sz="1600">
                <a:solidFill>
                  <a:srgbClr val="000066"/>
                </a:solidFill>
              </a:rPr>
              <a:t>g/kg</a:t>
            </a:r>
          </a:p>
          <a:p>
            <a:endParaRPr lang="cs-CZ" sz="400">
              <a:solidFill>
                <a:srgbClr val="000066"/>
              </a:solidFill>
            </a:endParaRPr>
          </a:p>
          <a:p>
            <a:pPr>
              <a:buFontTx/>
              <a:buChar char="-"/>
            </a:pPr>
            <a:r>
              <a:rPr lang="cs-CZ" sz="1600" b="1">
                <a:solidFill>
                  <a:srgbClr val="000066"/>
                </a:solidFill>
              </a:rPr>
              <a:t> žloutek </a:t>
            </a:r>
            <a:r>
              <a:rPr lang="cs-CZ" sz="1600">
                <a:solidFill>
                  <a:srgbClr val="000066"/>
                </a:solidFill>
              </a:rPr>
              <a:t>200</a:t>
            </a:r>
            <a:r>
              <a:rPr lang="cs-CZ" sz="1600">
                <a:solidFill>
                  <a:srgbClr val="000066"/>
                </a:solidFill>
                <a:latin typeface="Symbol" pitchFamily="18" charset="2"/>
              </a:rPr>
              <a:t>m</a:t>
            </a:r>
            <a:r>
              <a:rPr lang="cs-CZ" sz="1600">
                <a:solidFill>
                  <a:srgbClr val="000066"/>
                </a:solidFill>
              </a:rPr>
              <a:t>g/kg</a:t>
            </a:r>
          </a:p>
          <a:p>
            <a:pPr>
              <a:buFontTx/>
              <a:buChar char="-"/>
            </a:pPr>
            <a:endParaRPr lang="cs-CZ" sz="400">
              <a:solidFill>
                <a:srgbClr val="000066"/>
              </a:solidFill>
            </a:endParaRPr>
          </a:p>
          <a:p>
            <a:pPr>
              <a:buFontTx/>
              <a:buChar char="-"/>
            </a:pPr>
            <a:r>
              <a:rPr lang="cs-CZ" sz="1600" b="1">
                <a:solidFill>
                  <a:srgbClr val="000066"/>
                </a:solidFill>
              </a:rPr>
              <a:t> produkt bakterií (ve střevě i v rostlinách)</a:t>
            </a:r>
          </a:p>
          <a:p>
            <a:pPr>
              <a:buFontTx/>
              <a:buChar char="-"/>
            </a:pPr>
            <a:endParaRPr lang="cs-CZ" sz="400" b="1">
              <a:solidFill>
                <a:srgbClr val="000066"/>
              </a:solidFill>
            </a:endParaRPr>
          </a:p>
          <a:p>
            <a:pPr>
              <a:buFontTx/>
              <a:buChar char="-"/>
            </a:pPr>
            <a:r>
              <a:rPr lang="cs-CZ" sz="1600" b="1">
                <a:solidFill>
                  <a:srgbClr val="000066"/>
                </a:solidFill>
              </a:rPr>
              <a:t> potravinové doplňky</a:t>
            </a:r>
          </a:p>
          <a:p>
            <a:pPr>
              <a:buFontTx/>
              <a:buChar char="-"/>
            </a:pPr>
            <a:endParaRPr lang="cs-CZ" sz="400" b="1">
              <a:solidFill>
                <a:srgbClr val="000066"/>
              </a:solidFill>
            </a:endParaRPr>
          </a:p>
          <a:p>
            <a:pPr>
              <a:buFontTx/>
              <a:buChar char="-"/>
            </a:pPr>
            <a:r>
              <a:rPr lang="cs-CZ" sz="1600" b="1">
                <a:solidFill>
                  <a:srgbClr val="000066"/>
                </a:solidFill>
              </a:rPr>
              <a:t> v rostlinných zdrojích méně</a:t>
            </a:r>
          </a:p>
          <a:p>
            <a:pPr>
              <a:buFontTx/>
              <a:buChar char="-"/>
            </a:pPr>
            <a:endParaRPr lang="cs-CZ" sz="400" b="1">
              <a:solidFill>
                <a:srgbClr val="000066"/>
              </a:solidFill>
            </a:endParaRPr>
          </a:p>
          <a:p>
            <a:pPr>
              <a:buFontTx/>
              <a:buChar char="-"/>
            </a:pPr>
            <a:r>
              <a:rPr lang="cs-CZ" sz="1600" b="1">
                <a:solidFill>
                  <a:srgbClr val="000066"/>
                </a:solidFill>
              </a:rPr>
              <a:t> kysané zelí </a:t>
            </a:r>
          </a:p>
          <a:p>
            <a:pPr>
              <a:buFontTx/>
              <a:buChar char="-"/>
            </a:pPr>
            <a:endParaRPr lang="cs-CZ" sz="400" b="1">
              <a:solidFill>
                <a:srgbClr val="000066"/>
              </a:solidFill>
            </a:endParaRPr>
          </a:p>
          <a:p>
            <a:pPr>
              <a:buFontTx/>
              <a:buChar char="-"/>
            </a:pPr>
            <a:r>
              <a:rPr lang="cs-CZ" sz="1600" b="1">
                <a:solidFill>
                  <a:srgbClr val="000066"/>
                </a:solidFill>
              </a:rPr>
              <a:t> chaluhy </a:t>
            </a:r>
          </a:p>
          <a:p>
            <a:pPr>
              <a:buFontTx/>
              <a:buChar char="-"/>
            </a:pPr>
            <a:endParaRPr lang="cs-CZ" sz="400" b="1">
              <a:solidFill>
                <a:srgbClr val="000066"/>
              </a:solidFill>
            </a:endParaRPr>
          </a:p>
          <a:p>
            <a:pPr>
              <a:buFontTx/>
              <a:buChar char="-"/>
            </a:pPr>
            <a:r>
              <a:rPr lang="cs-CZ" sz="1600" b="1">
                <a:solidFill>
                  <a:srgbClr val="000066"/>
                </a:solidFill>
              </a:rPr>
              <a:t> kvasnice</a:t>
            </a:r>
          </a:p>
          <a:p>
            <a:pPr>
              <a:buFontTx/>
              <a:buChar char="-"/>
            </a:pPr>
            <a:endParaRPr lang="cs-CZ" sz="400" b="1">
              <a:solidFill>
                <a:srgbClr val="000066"/>
              </a:solidFill>
            </a:endParaRPr>
          </a:p>
          <a:p>
            <a:pPr>
              <a:buFontTx/>
              <a:buChar char="-"/>
            </a:pPr>
            <a:r>
              <a:rPr lang="cs-CZ" sz="1600" b="1">
                <a:solidFill>
                  <a:srgbClr val="000066"/>
                </a:solidFill>
              </a:rPr>
              <a:t> mořské řasy</a:t>
            </a:r>
          </a:p>
          <a:p>
            <a:pPr>
              <a:buFontTx/>
              <a:buChar char="-"/>
            </a:pPr>
            <a:endParaRPr lang="cs-CZ" sz="400" b="1">
              <a:solidFill>
                <a:srgbClr val="000066"/>
              </a:solidFill>
            </a:endParaRPr>
          </a:p>
          <a:p>
            <a:pPr>
              <a:buFontTx/>
              <a:buChar char="-"/>
            </a:pPr>
            <a:r>
              <a:rPr lang="cs-CZ" sz="1600" b="1">
                <a:solidFill>
                  <a:srgbClr val="000066"/>
                </a:solidFill>
              </a:rPr>
              <a:t> obilné klíčky</a:t>
            </a:r>
          </a:p>
          <a:p>
            <a:pPr>
              <a:buFontTx/>
              <a:buChar char="-"/>
            </a:pPr>
            <a:endParaRPr lang="cs-CZ" sz="400" b="1">
              <a:solidFill>
                <a:srgbClr val="000066"/>
              </a:solidFill>
            </a:endParaRPr>
          </a:p>
          <a:p>
            <a:pPr>
              <a:buFontTx/>
              <a:buChar char="-"/>
            </a:pPr>
            <a:r>
              <a:rPr lang="cs-CZ" sz="1600" b="1">
                <a:solidFill>
                  <a:srgbClr val="000066"/>
                </a:solidFill>
              </a:rPr>
              <a:t> sojové omáčky, miso, tempeh</a:t>
            </a:r>
          </a:p>
          <a:p>
            <a:pPr>
              <a:buFontTx/>
              <a:buChar char="-"/>
            </a:pPr>
            <a:endParaRPr lang="cs-CZ" sz="400" b="1">
              <a:solidFill>
                <a:srgbClr val="000066"/>
              </a:solidFill>
            </a:endParaRPr>
          </a:p>
          <a:p>
            <a:pPr>
              <a:buFontTx/>
              <a:buChar char="-"/>
            </a:pPr>
            <a:r>
              <a:rPr lang="cs-CZ" sz="1600" b="1">
                <a:solidFill>
                  <a:srgbClr val="000066"/>
                </a:solidFill>
              </a:rPr>
              <a:t> jablko</a:t>
            </a:r>
          </a:p>
          <a:p>
            <a:endParaRPr lang="cs-CZ" sz="1600">
              <a:solidFill>
                <a:srgbClr val="000066"/>
              </a:solidFill>
            </a:endParaRPr>
          </a:p>
        </p:txBody>
      </p:sp>
      <p:sp>
        <p:nvSpPr>
          <p:cNvPr id="33832" name="Rectangle 41"/>
          <p:cNvSpPr>
            <a:spLocks noChangeArrowheads="1"/>
          </p:cNvSpPr>
          <p:nvPr/>
        </p:nvSpPr>
        <p:spPr bwMode="auto">
          <a:xfrm>
            <a:off x="3348038" y="1268413"/>
            <a:ext cx="4905375" cy="304800"/>
          </a:xfrm>
          <a:prstGeom prst="rect">
            <a:avLst/>
          </a:prstGeom>
          <a:noFill/>
          <a:ln w="9525">
            <a:noFill/>
            <a:miter lim="800000"/>
            <a:headEnd/>
            <a:tailEnd/>
          </a:ln>
        </p:spPr>
        <p:txBody>
          <a:bodyPr wrap="none">
            <a:spAutoFit/>
          </a:bodyPr>
          <a:lstStyle/>
          <a:p>
            <a:r>
              <a:rPr lang="cs-CZ" b="1">
                <a:solidFill>
                  <a:srgbClr val="660066"/>
                </a:solidFill>
              </a:rPr>
              <a:t>denní potřeba: pro děti přibližně 1 µg a pro dospělé 2 µg</a:t>
            </a:r>
          </a:p>
        </p:txBody>
      </p:sp>
      <p:pic>
        <p:nvPicPr>
          <p:cNvPr id="33833" name="Picture 42" descr="280px-Cobalamin"/>
          <p:cNvPicPr>
            <a:picLocks noChangeAspect="1" noChangeArrowheads="1"/>
          </p:cNvPicPr>
          <p:nvPr/>
        </p:nvPicPr>
        <p:blipFill>
          <a:blip r:embed="rId3"/>
          <a:srcRect/>
          <a:stretch>
            <a:fillRect/>
          </a:stretch>
        </p:blipFill>
        <p:spPr bwMode="auto">
          <a:xfrm>
            <a:off x="5316538" y="2563813"/>
            <a:ext cx="2930525" cy="3673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831">
                                            <p:txEl>
                                              <p:pRg st="0" end="0"/>
                                            </p:txEl>
                                          </p:spTgt>
                                        </p:tgtEl>
                                        <p:attrNameLst>
                                          <p:attrName>style.visibility</p:attrName>
                                        </p:attrNameLst>
                                      </p:cBhvr>
                                      <p:to>
                                        <p:strVal val="visible"/>
                                      </p:to>
                                    </p:set>
                                    <p:animEffect transition="in" filter="blinds(horizontal)">
                                      <p:cBhvr>
                                        <p:cTn id="7" dur="500"/>
                                        <p:tgtEl>
                                          <p:spTgt spid="3383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831">
                                            <p:txEl>
                                              <p:pRg st="2" end="2"/>
                                            </p:txEl>
                                          </p:spTgt>
                                        </p:tgtEl>
                                        <p:attrNameLst>
                                          <p:attrName>style.visibility</p:attrName>
                                        </p:attrNameLst>
                                      </p:cBhvr>
                                      <p:to>
                                        <p:strVal val="visible"/>
                                      </p:to>
                                    </p:set>
                                    <p:animEffect transition="in" filter="blinds(horizontal)">
                                      <p:cBhvr>
                                        <p:cTn id="10" dur="500"/>
                                        <p:tgtEl>
                                          <p:spTgt spid="3383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3831">
                                            <p:txEl>
                                              <p:pRg st="4" end="4"/>
                                            </p:txEl>
                                          </p:spTgt>
                                        </p:tgtEl>
                                        <p:attrNameLst>
                                          <p:attrName>style.visibility</p:attrName>
                                        </p:attrNameLst>
                                      </p:cBhvr>
                                      <p:to>
                                        <p:strVal val="visible"/>
                                      </p:to>
                                    </p:set>
                                    <p:animEffect transition="in" filter="blinds(horizontal)">
                                      <p:cBhvr>
                                        <p:cTn id="13" dur="500"/>
                                        <p:tgtEl>
                                          <p:spTgt spid="33831">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3831">
                                            <p:txEl>
                                              <p:pRg st="5" end="5"/>
                                            </p:txEl>
                                          </p:spTgt>
                                        </p:tgtEl>
                                        <p:attrNameLst>
                                          <p:attrName>style.visibility</p:attrName>
                                        </p:attrNameLst>
                                      </p:cBhvr>
                                      <p:to>
                                        <p:strVal val="visible"/>
                                      </p:to>
                                    </p:set>
                                    <p:animEffect transition="in" filter="blinds(horizontal)">
                                      <p:cBhvr>
                                        <p:cTn id="16" dur="500"/>
                                        <p:tgtEl>
                                          <p:spTgt spid="33831">
                                            <p:txEl>
                                              <p:pRg st="5" end="5"/>
                                            </p:txEl>
                                          </p:spTgt>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33832"/>
                                        </p:tgtEl>
                                        <p:attrNameLst>
                                          <p:attrName>style.visibility</p:attrName>
                                        </p:attrNameLst>
                                      </p:cBhvr>
                                      <p:to>
                                        <p:strVal val="visible"/>
                                      </p:to>
                                    </p:set>
                                    <p:animEffect transition="in" filter="blinds(horizontal)">
                                      <p:cBhvr>
                                        <p:cTn id="20" dur="500"/>
                                        <p:tgtEl>
                                          <p:spTgt spid="3383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3831">
                                            <p:txEl>
                                              <p:pRg st="7" end="7"/>
                                            </p:txEl>
                                          </p:spTgt>
                                        </p:tgtEl>
                                        <p:attrNameLst>
                                          <p:attrName>style.visibility</p:attrName>
                                        </p:attrNameLst>
                                      </p:cBhvr>
                                      <p:to>
                                        <p:strVal val="visible"/>
                                      </p:to>
                                    </p:set>
                                    <p:animEffect transition="in" filter="blinds(horizontal)">
                                      <p:cBhvr>
                                        <p:cTn id="25" dur="500"/>
                                        <p:tgtEl>
                                          <p:spTgt spid="33831">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3831">
                                            <p:txEl>
                                              <p:pRg st="8" end="8"/>
                                            </p:txEl>
                                          </p:spTgt>
                                        </p:tgtEl>
                                        <p:attrNameLst>
                                          <p:attrName>style.visibility</p:attrName>
                                        </p:attrNameLst>
                                      </p:cBhvr>
                                      <p:to>
                                        <p:strVal val="visible"/>
                                      </p:to>
                                    </p:set>
                                    <p:animEffect transition="in" filter="blinds(horizontal)">
                                      <p:cBhvr>
                                        <p:cTn id="28" dur="500"/>
                                        <p:tgtEl>
                                          <p:spTgt spid="33831">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3831">
                                            <p:txEl>
                                              <p:pRg st="10" end="10"/>
                                            </p:txEl>
                                          </p:spTgt>
                                        </p:tgtEl>
                                        <p:attrNameLst>
                                          <p:attrName>style.visibility</p:attrName>
                                        </p:attrNameLst>
                                      </p:cBhvr>
                                      <p:to>
                                        <p:strVal val="visible"/>
                                      </p:to>
                                    </p:set>
                                    <p:animEffect transition="in" filter="blinds(horizontal)">
                                      <p:cBhvr>
                                        <p:cTn id="31" dur="500"/>
                                        <p:tgtEl>
                                          <p:spTgt spid="33831">
                                            <p:txEl>
                                              <p:pRg st="10" end="1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3831">
                                            <p:txEl>
                                              <p:pRg st="12" end="12"/>
                                            </p:txEl>
                                          </p:spTgt>
                                        </p:tgtEl>
                                        <p:attrNameLst>
                                          <p:attrName>style.visibility</p:attrName>
                                        </p:attrNameLst>
                                      </p:cBhvr>
                                      <p:to>
                                        <p:strVal val="visible"/>
                                      </p:to>
                                    </p:set>
                                    <p:animEffect transition="in" filter="blinds(horizontal)">
                                      <p:cBhvr>
                                        <p:cTn id="34" dur="500"/>
                                        <p:tgtEl>
                                          <p:spTgt spid="33831">
                                            <p:txEl>
                                              <p:pRg st="12" end="12"/>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3831">
                                            <p:txEl>
                                              <p:pRg st="14" end="14"/>
                                            </p:txEl>
                                          </p:spTgt>
                                        </p:tgtEl>
                                        <p:attrNameLst>
                                          <p:attrName>style.visibility</p:attrName>
                                        </p:attrNameLst>
                                      </p:cBhvr>
                                      <p:to>
                                        <p:strVal val="visible"/>
                                      </p:to>
                                    </p:set>
                                    <p:animEffect transition="in" filter="blinds(horizontal)">
                                      <p:cBhvr>
                                        <p:cTn id="37" dur="500"/>
                                        <p:tgtEl>
                                          <p:spTgt spid="33831">
                                            <p:txEl>
                                              <p:pRg st="14" end="14"/>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3831">
                                            <p:txEl>
                                              <p:pRg st="16" end="16"/>
                                            </p:txEl>
                                          </p:spTgt>
                                        </p:tgtEl>
                                        <p:attrNameLst>
                                          <p:attrName>style.visibility</p:attrName>
                                        </p:attrNameLst>
                                      </p:cBhvr>
                                      <p:to>
                                        <p:strVal val="visible"/>
                                      </p:to>
                                    </p:set>
                                    <p:animEffect transition="in" filter="blinds(horizontal)">
                                      <p:cBhvr>
                                        <p:cTn id="40" dur="500"/>
                                        <p:tgtEl>
                                          <p:spTgt spid="33831">
                                            <p:txEl>
                                              <p:pRg st="16" end="16"/>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3831">
                                            <p:txEl>
                                              <p:pRg st="18" end="18"/>
                                            </p:txEl>
                                          </p:spTgt>
                                        </p:tgtEl>
                                        <p:attrNameLst>
                                          <p:attrName>style.visibility</p:attrName>
                                        </p:attrNameLst>
                                      </p:cBhvr>
                                      <p:to>
                                        <p:strVal val="visible"/>
                                      </p:to>
                                    </p:set>
                                    <p:animEffect transition="in" filter="blinds(horizontal)">
                                      <p:cBhvr>
                                        <p:cTn id="43" dur="500"/>
                                        <p:tgtEl>
                                          <p:spTgt spid="33831">
                                            <p:txEl>
                                              <p:pRg st="18" end="18"/>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3831">
                                            <p:txEl>
                                              <p:pRg st="20" end="20"/>
                                            </p:txEl>
                                          </p:spTgt>
                                        </p:tgtEl>
                                        <p:attrNameLst>
                                          <p:attrName>style.visibility</p:attrName>
                                        </p:attrNameLst>
                                      </p:cBhvr>
                                      <p:to>
                                        <p:strVal val="visible"/>
                                      </p:to>
                                    </p:set>
                                    <p:animEffect transition="in" filter="blinds(horizontal)">
                                      <p:cBhvr>
                                        <p:cTn id="46" dur="500"/>
                                        <p:tgtEl>
                                          <p:spTgt spid="33831">
                                            <p:txEl>
                                              <p:pRg st="20" end="20"/>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3831">
                                            <p:txEl>
                                              <p:pRg st="22" end="22"/>
                                            </p:txEl>
                                          </p:spTgt>
                                        </p:tgtEl>
                                        <p:attrNameLst>
                                          <p:attrName>style.visibility</p:attrName>
                                        </p:attrNameLst>
                                      </p:cBhvr>
                                      <p:to>
                                        <p:strVal val="visible"/>
                                      </p:to>
                                    </p:set>
                                    <p:animEffect transition="in" filter="blinds(horizontal)">
                                      <p:cBhvr>
                                        <p:cTn id="49" dur="500"/>
                                        <p:tgtEl>
                                          <p:spTgt spid="33831">
                                            <p:txEl>
                                              <p:pRg st="22" end="22"/>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3831">
                                            <p:txEl>
                                              <p:pRg st="24" end="24"/>
                                            </p:txEl>
                                          </p:spTgt>
                                        </p:tgtEl>
                                        <p:attrNameLst>
                                          <p:attrName>style.visibility</p:attrName>
                                        </p:attrNameLst>
                                      </p:cBhvr>
                                      <p:to>
                                        <p:strVal val="visible"/>
                                      </p:to>
                                    </p:set>
                                    <p:animEffect transition="in" filter="blinds(horizontal)">
                                      <p:cBhvr>
                                        <p:cTn id="52" dur="500"/>
                                        <p:tgtEl>
                                          <p:spTgt spid="33831">
                                            <p:txEl>
                                              <p:pRg st="24" end="24"/>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33831">
                                            <p:txEl>
                                              <p:pRg st="26" end="26"/>
                                            </p:txEl>
                                          </p:spTgt>
                                        </p:tgtEl>
                                        <p:attrNameLst>
                                          <p:attrName>style.visibility</p:attrName>
                                        </p:attrNameLst>
                                      </p:cBhvr>
                                      <p:to>
                                        <p:strVal val="visible"/>
                                      </p:to>
                                    </p:set>
                                    <p:animEffect transition="in" filter="blinds(horizontal)">
                                      <p:cBhvr>
                                        <p:cTn id="55" dur="500"/>
                                        <p:tgtEl>
                                          <p:spTgt spid="33831">
                                            <p:txEl>
                                              <p:pRg st="26" end="26"/>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33831">
                                            <p:txEl>
                                              <p:pRg st="28" end="28"/>
                                            </p:txEl>
                                          </p:spTgt>
                                        </p:tgtEl>
                                        <p:attrNameLst>
                                          <p:attrName>style.visibility</p:attrName>
                                        </p:attrNameLst>
                                      </p:cBhvr>
                                      <p:to>
                                        <p:strVal val="visible"/>
                                      </p:to>
                                    </p:set>
                                    <p:animEffect transition="in" filter="blinds(horizontal)">
                                      <p:cBhvr>
                                        <p:cTn id="58" dur="500"/>
                                        <p:tgtEl>
                                          <p:spTgt spid="33831">
                                            <p:txEl>
                                              <p:pRg st="28" end="28"/>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33831">
                                            <p:txEl>
                                              <p:pRg st="30" end="30"/>
                                            </p:txEl>
                                          </p:spTgt>
                                        </p:tgtEl>
                                        <p:attrNameLst>
                                          <p:attrName>style.visibility</p:attrName>
                                        </p:attrNameLst>
                                      </p:cBhvr>
                                      <p:to>
                                        <p:strVal val="visible"/>
                                      </p:to>
                                    </p:set>
                                    <p:animEffect transition="in" filter="blinds(horizontal)">
                                      <p:cBhvr>
                                        <p:cTn id="61" dur="500"/>
                                        <p:tgtEl>
                                          <p:spTgt spid="33831">
                                            <p:txEl>
                                              <p:pRg st="30" end="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5842"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5843"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5844"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5845"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5846"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5847"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5848"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5849"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5850"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5851"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5852"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35853"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5854"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5855"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5856"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5857"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5858"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5859"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5860"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5861"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5862"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5863"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5864"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35865"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5866"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5867"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5868"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5869"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5870"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5871"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5872"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5873"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5874"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5875"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5876"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35877" name="AutoShape 3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35878" name="Shape 40"/>
          <p:cNvSpPr txBox="1">
            <a:spLocks noChangeArrowheads="1"/>
          </p:cNvSpPr>
          <p:nvPr/>
        </p:nvSpPr>
        <p:spPr bwMode="auto">
          <a:xfrm>
            <a:off x="611188" y="404813"/>
            <a:ext cx="8064500" cy="504825"/>
          </a:xfrm>
          <a:prstGeom prst="rect">
            <a:avLst/>
          </a:prstGeom>
          <a:noFill/>
          <a:ln w="9525">
            <a:noFill/>
            <a:miter lim="800000"/>
            <a:headEnd/>
            <a:tailEnd/>
          </a:ln>
        </p:spPr>
        <p:txBody>
          <a:bodyPr lIns="91425" tIns="91425" rIns="91425" bIns="91425"/>
          <a:lstStyle/>
          <a:p>
            <a:r>
              <a:rPr lang="cs-CZ" sz="2800" b="1">
                <a:solidFill>
                  <a:schemeClr val="bg1"/>
                </a:solidFill>
              </a:rPr>
              <a:t>Kde vzít potřebné minerální látky?</a:t>
            </a:r>
          </a:p>
        </p:txBody>
      </p:sp>
      <p:sp>
        <p:nvSpPr>
          <p:cNvPr id="35879" name="Rectangle 42"/>
          <p:cNvSpPr>
            <a:spLocks noChangeArrowheads="1"/>
          </p:cNvSpPr>
          <p:nvPr/>
        </p:nvSpPr>
        <p:spPr bwMode="auto">
          <a:xfrm>
            <a:off x="611188" y="1206500"/>
            <a:ext cx="8426450" cy="5246688"/>
          </a:xfrm>
          <a:prstGeom prst="rect">
            <a:avLst/>
          </a:prstGeom>
          <a:noFill/>
          <a:ln w="9525">
            <a:noFill/>
            <a:miter lim="800000"/>
            <a:headEnd/>
            <a:tailEnd/>
          </a:ln>
        </p:spPr>
        <p:txBody>
          <a:bodyPr>
            <a:spAutoFit/>
          </a:bodyPr>
          <a:lstStyle/>
          <a:p>
            <a:r>
              <a:rPr lang="cs-CZ" sz="2200" b="1" u="sng">
                <a:solidFill>
                  <a:srgbClr val="990000"/>
                </a:solidFill>
              </a:rPr>
              <a:t>Železo, Fe</a:t>
            </a:r>
            <a:r>
              <a:rPr lang="cs-CZ" sz="2000" b="1">
                <a:solidFill>
                  <a:srgbClr val="990000"/>
                </a:solidFill>
              </a:rPr>
              <a:t>  </a:t>
            </a:r>
            <a:r>
              <a:rPr lang="cs-CZ" b="1">
                <a:solidFill>
                  <a:srgbClr val="660066"/>
                </a:solidFill>
              </a:rPr>
              <a:t> doporučená denní dávka je v ČR stanovena vyhláškou na 14 mg</a:t>
            </a:r>
            <a:r>
              <a:rPr lang="cs-CZ"/>
              <a:t> </a:t>
            </a:r>
          </a:p>
          <a:p>
            <a:endParaRPr lang="cs-CZ" sz="400"/>
          </a:p>
          <a:p>
            <a:endParaRPr lang="cs-CZ" sz="400" b="1" u="sng">
              <a:solidFill>
                <a:srgbClr val="990000"/>
              </a:solidFill>
            </a:endParaRPr>
          </a:p>
          <a:p>
            <a:r>
              <a:rPr lang="cs-CZ" sz="1800" b="1">
                <a:solidFill>
                  <a:srgbClr val="660066"/>
                </a:solidFill>
              </a:rPr>
              <a:t>- Součást hemoglobinu (přenos O</a:t>
            </a:r>
            <a:r>
              <a:rPr lang="cs-CZ" sz="1800" b="1" baseline="-25000">
                <a:solidFill>
                  <a:srgbClr val="660066"/>
                </a:solidFill>
              </a:rPr>
              <a:t>2</a:t>
            </a:r>
            <a:r>
              <a:rPr lang="cs-CZ" sz="1800" b="1">
                <a:solidFill>
                  <a:srgbClr val="660066"/>
                </a:solidFill>
              </a:rPr>
              <a:t> do plic) a dýchacích enzymů</a:t>
            </a:r>
            <a:r>
              <a:rPr lang="cs-CZ" sz="1800"/>
              <a:t> </a:t>
            </a:r>
            <a:endParaRPr lang="cs-CZ" sz="1800" b="1">
              <a:solidFill>
                <a:schemeClr val="bg2"/>
              </a:solidFill>
            </a:endParaRPr>
          </a:p>
          <a:p>
            <a:r>
              <a:rPr lang="cs-CZ" sz="1800" b="1">
                <a:solidFill>
                  <a:srgbClr val="660066"/>
                </a:solidFill>
              </a:rPr>
              <a:t>- Nedostatek: anémie, závratě, únava</a:t>
            </a:r>
          </a:p>
          <a:p>
            <a:r>
              <a:rPr lang="cs-CZ" sz="1800" b="1">
                <a:solidFill>
                  <a:srgbClr val="660066"/>
                </a:solidFill>
              </a:rPr>
              <a:t>- Fe</a:t>
            </a:r>
            <a:r>
              <a:rPr lang="cs-CZ" sz="1800" b="1" baseline="30000">
                <a:solidFill>
                  <a:srgbClr val="660066"/>
                </a:solidFill>
              </a:rPr>
              <a:t>3+</a:t>
            </a:r>
            <a:r>
              <a:rPr lang="cs-CZ" sz="1800" b="1">
                <a:solidFill>
                  <a:srgbClr val="660066"/>
                </a:solidFill>
              </a:rPr>
              <a:t> na Fe</a:t>
            </a:r>
            <a:r>
              <a:rPr lang="cs-CZ" sz="1800" b="1" baseline="30000">
                <a:solidFill>
                  <a:srgbClr val="660066"/>
                </a:solidFill>
              </a:rPr>
              <a:t>2+</a:t>
            </a:r>
            <a:r>
              <a:rPr lang="cs-CZ" sz="1800" b="1">
                <a:solidFill>
                  <a:srgbClr val="660066"/>
                </a:solidFill>
              </a:rPr>
              <a:t> („katalyzátory“ cystein, kyselina askorbová)</a:t>
            </a:r>
          </a:p>
          <a:p>
            <a:endParaRPr lang="cs-CZ" sz="1800" b="1">
              <a:solidFill>
                <a:srgbClr val="660066"/>
              </a:solidFill>
            </a:endParaRPr>
          </a:p>
          <a:p>
            <a:r>
              <a:rPr lang="cs-CZ" sz="2000" b="1">
                <a:solidFill>
                  <a:schemeClr val="bg2"/>
                </a:solidFill>
              </a:rPr>
              <a:t>Zdroje:</a:t>
            </a:r>
            <a:r>
              <a:rPr lang="cs-CZ" sz="1600" b="1">
                <a:solidFill>
                  <a:srgbClr val="000066"/>
                </a:solidFill>
              </a:rPr>
              <a:t> </a:t>
            </a:r>
          </a:p>
          <a:p>
            <a:r>
              <a:rPr lang="cs-CZ" sz="1800" b="1">
                <a:solidFill>
                  <a:srgbClr val="000066"/>
                </a:solidFill>
              </a:rPr>
              <a:t>- hrách, fazole, čočka: 0,4</a:t>
            </a:r>
            <a:r>
              <a:rPr lang="en-US" sz="1800" b="1">
                <a:solidFill>
                  <a:srgbClr val="000066"/>
                </a:solidFill>
              </a:rPr>
              <a:t> – 0,75%</a:t>
            </a:r>
            <a:endParaRPr lang="cs-CZ" sz="1800" b="1">
              <a:solidFill>
                <a:srgbClr val="000066"/>
              </a:solidFill>
            </a:endParaRPr>
          </a:p>
          <a:p>
            <a:r>
              <a:rPr lang="cs-CZ" sz="1800" b="1">
                <a:solidFill>
                  <a:srgbClr val="000066"/>
                </a:solidFill>
              </a:rPr>
              <a:t>- tofu: </a:t>
            </a:r>
            <a:r>
              <a:rPr lang="en-US" sz="1800" b="1">
                <a:solidFill>
                  <a:srgbClr val="000066"/>
                </a:solidFill>
              </a:rPr>
              <a:t>0,5</a:t>
            </a:r>
            <a:r>
              <a:rPr lang="cs-CZ" sz="1800" b="1">
                <a:solidFill>
                  <a:srgbClr val="000066"/>
                </a:solidFill>
              </a:rPr>
              <a:t>4</a:t>
            </a:r>
            <a:r>
              <a:rPr lang="en-US" sz="1800" b="1">
                <a:solidFill>
                  <a:srgbClr val="000066"/>
                </a:solidFill>
              </a:rPr>
              <a:t>%</a:t>
            </a:r>
            <a:endParaRPr lang="cs-CZ" sz="1800" b="1">
              <a:solidFill>
                <a:srgbClr val="000066"/>
              </a:solidFill>
            </a:endParaRPr>
          </a:p>
          <a:p>
            <a:r>
              <a:rPr lang="cs-CZ" sz="1800" b="1">
                <a:solidFill>
                  <a:srgbClr val="000066"/>
                </a:solidFill>
              </a:rPr>
              <a:t>- mandle, lískový ořech, kešu: 0,37</a:t>
            </a:r>
            <a:r>
              <a:rPr lang="en-US" sz="1800" b="1">
                <a:solidFill>
                  <a:srgbClr val="000066"/>
                </a:solidFill>
              </a:rPr>
              <a:t> – 0,</a:t>
            </a:r>
            <a:r>
              <a:rPr lang="cs-CZ" sz="1800" b="1">
                <a:solidFill>
                  <a:srgbClr val="000066"/>
                </a:solidFill>
              </a:rPr>
              <a:t>67</a:t>
            </a:r>
            <a:r>
              <a:rPr lang="en-US" sz="1800" b="1">
                <a:solidFill>
                  <a:srgbClr val="000066"/>
                </a:solidFill>
              </a:rPr>
              <a:t>%</a:t>
            </a:r>
            <a:endParaRPr lang="cs-CZ" sz="1800" b="1">
              <a:solidFill>
                <a:srgbClr val="000066"/>
              </a:solidFill>
            </a:endParaRPr>
          </a:p>
          <a:p>
            <a:r>
              <a:rPr lang="cs-CZ" sz="1800" b="1">
                <a:solidFill>
                  <a:srgbClr val="000066"/>
                </a:solidFill>
              </a:rPr>
              <a:t>- špenát: </a:t>
            </a:r>
            <a:r>
              <a:rPr lang="en-US" sz="1800" b="1">
                <a:solidFill>
                  <a:srgbClr val="000066"/>
                </a:solidFill>
              </a:rPr>
              <a:t>0,</a:t>
            </a:r>
            <a:r>
              <a:rPr lang="cs-CZ" sz="1800" b="1">
                <a:solidFill>
                  <a:srgbClr val="000066"/>
                </a:solidFill>
              </a:rPr>
              <a:t>4 – 0,9</a:t>
            </a:r>
            <a:r>
              <a:rPr lang="en-US" sz="1800" b="1">
                <a:solidFill>
                  <a:srgbClr val="000066"/>
                </a:solidFill>
              </a:rPr>
              <a:t>%</a:t>
            </a:r>
            <a:endParaRPr lang="cs-CZ" sz="1800" b="1">
              <a:solidFill>
                <a:srgbClr val="000066"/>
              </a:solidFill>
            </a:endParaRPr>
          </a:p>
          <a:p>
            <a:r>
              <a:rPr lang="cs-CZ" sz="1800" b="1">
                <a:solidFill>
                  <a:srgbClr val="000066"/>
                </a:solidFill>
              </a:rPr>
              <a:t>- Rozinky a sušené meruňky: 0,19</a:t>
            </a:r>
            <a:r>
              <a:rPr lang="en-US" sz="1800" b="1">
                <a:solidFill>
                  <a:srgbClr val="000066"/>
                </a:solidFill>
              </a:rPr>
              <a:t> </a:t>
            </a:r>
            <a:r>
              <a:rPr lang="cs-CZ" sz="1800" b="1">
                <a:solidFill>
                  <a:srgbClr val="000066"/>
                </a:solidFill>
              </a:rPr>
              <a:t>a</a:t>
            </a:r>
            <a:r>
              <a:rPr lang="en-US" sz="1800" b="1">
                <a:solidFill>
                  <a:srgbClr val="000066"/>
                </a:solidFill>
              </a:rPr>
              <a:t> 0,</a:t>
            </a:r>
            <a:r>
              <a:rPr lang="cs-CZ" sz="1800" b="1">
                <a:solidFill>
                  <a:srgbClr val="000066"/>
                </a:solidFill>
              </a:rPr>
              <a:t>27</a:t>
            </a:r>
            <a:r>
              <a:rPr lang="en-US" sz="1800" b="1">
                <a:solidFill>
                  <a:srgbClr val="000066"/>
                </a:solidFill>
              </a:rPr>
              <a:t>%</a:t>
            </a:r>
            <a:endParaRPr lang="cs-CZ" sz="1800" b="1">
              <a:solidFill>
                <a:srgbClr val="000066"/>
              </a:solidFill>
            </a:endParaRPr>
          </a:p>
          <a:p>
            <a:r>
              <a:rPr lang="cs-CZ" sz="1800" b="1">
                <a:solidFill>
                  <a:srgbClr val="000066"/>
                </a:solidFill>
              </a:rPr>
              <a:t>- Obiloviny</a:t>
            </a:r>
          </a:p>
          <a:p>
            <a:r>
              <a:rPr lang="cs-CZ" sz="1800" b="1">
                <a:solidFill>
                  <a:srgbClr val="000066"/>
                </a:solidFill>
              </a:rPr>
              <a:t>- zelenina: listová, bílé zelí, červená řepa, mrkev, okurky, kapusta,  </a:t>
            </a:r>
          </a:p>
          <a:p>
            <a:r>
              <a:rPr lang="cs-CZ" sz="1800" b="1">
                <a:solidFill>
                  <a:srgbClr val="000066"/>
                </a:solidFill>
              </a:rPr>
              <a:t>  kedlubny, brokolice, kukuřice, brambory</a:t>
            </a:r>
          </a:p>
          <a:p>
            <a:r>
              <a:rPr lang="cs-CZ" sz="1800" b="1">
                <a:solidFill>
                  <a:srgbClr val="000066"/>
                </a:solidFill>
              </a:rPr>
              <a:t>- ovoce: broskve, jablka, borůvky, jahody, švestky, maliny</a:t>
            </a:r>
          </a:p>
          <a:p>
            <a:r>
              <a:rPr lang="cs-CZ" sz="1800" b="1">
                <a:solidFill>
                  <a:srgbClr val="000066"/>
                </a:solidFill>
              </a:rPr>
              <a:t>- Vejce</a:t>
            </a:r>
          </a:p>
          <a:p>
            <a:r>
              <a:rPr lang="cs-CZ" sz="1800" b="1">
                <a:solidFill>
                  <a:srgbClr val="000066"/>
                </a:solidFill>
              </a:rPr>
              <a:t>- Kvasinky, hřiby</a:t>
            </a:r>
          </a:p>
          <a:p>
            <a:r>
              <a:rPr lang="cs-CZ" sz="1800" b="1">
                <a:solidFill>
                  <a:srgbClr val="000066"/>
                </a:solidFill>
              </a:rPr>
              <a:t>- doplňky (pilulky)</a:t>
            </a:r>
            <a:endParaRPr lang="cs-CZ" sz="2000" b="1">
              <a:solidFill>
                <a:srgbClr val="990000"/>
              </a:solidFill>
            </a:endParaRPr>
          </a:p>
        </p:txBody>
      </p:sp>
      <p:pic>
        <p:nvPicPr>
          <p:cNvPr id="35880" name="Picture 50" descr="2011-08-19"/>
          <p:cNvPicPr>
            <a:picLocks noChangeAspect="1" noChangeArrowheads="1"/>
          </p:cNvPicPr>
          <p:nvPr/>
        </p:nvPicPr>
        <p:blipFill>
          <a:blip r:embed="rId3"/>
          <a:srcRect/>
          <a:stretch>
            <a:fillRect/>
          </a:stretch>
        </p:blipFill>
        <p:spPr bwMode="auto">
          <a:xfrm>
            <a:off x="5724525" y="2636838"/>
            <a:ext cx="28575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79">
                                            <p:txEl>
                                              <p:pRg st="0" end="0"/>
                                            </p:txEl>
                                          </p:spTgt>
                                        </p:tgtEl>
                                        <p:attrNameLst>
                                          <p:attrName>style.visibility</p:attrName>
                                        </p:attrNameLst>
                                      </p:cBhvr>
                                      <p:to>
                                        <p:strVal val="visible"/>
                                      </p:to>
                                    </p:set>
                                    <p:animEffect transition="in" filter="blinds(horizontal)">
                                      <p:cBhvr>
                                        <p:cTn id="7" dur="500"/>
                                        <p:tgtEl>
                                          <p:spTgt spid="3587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5879">
                                            <p:txEl>
                                              <p:pRg st="3" end="3"/>
                                            </p:txEl>
                                          </p:spTgt>
                                        </p:tgtEl>
                                        <p:attrNameLst>
                                          <p:attrName>style.visibility</p:attrName>
                                        </p:attrNameLst>
                                      </p:cBhvr>
                                      <p:to>
                                        <p:strVal val="visible"/>
                                      </p:to>
                                    </p:set>
                                    <p:animEffect transition="in" filter="blinds(horizontal)">
                                      <p:cBhvr>
                                        <p:cTn id="10" dur="500"/>
                                        <p:tgtEl>
                                          <p:spTgt spid="35879">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5879">
                                            <p:txEl>
                                              <p:pRg st="4" end="4"/>
                                            </p:txEl>
                                          </p:spTgt>
                                        </p:tgtEl>
                                        <p:attrNameLst>
                                          <p:attrName>style.visibility</p:attrName>
                                        </p:attrNameLst>
                                      </p:cBhvr>
                                      <p:to>
                                        <p:strVal val="visible"/>
                                      </p:to>
                                    </p:set>
                                    <p:animEffect transition="in" filter="blinds(horizontal)">
                                      <p:cBhvr>
                                        <p:cTn id="13" dur="500"/>
                                        <p:tgtEl>
                                          <p:spTgt spid="35879">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5879">
                                            <p:txEl>
                                              <p:pRg st="5" end="5"/>
                                            </p:txEl>
                                          </p:spTgt>
                                        </p:tgtEl>
                                        <p:attrNameLst>
                                          <p:attrName>style.visibility</p:attrName>
                                        </p:attrNameLst>
                                      </p:cBhvr>
                                      <p:to>
                                        <p:strVal val="visible"/>
                                      </p:to>
                                    </p:set>
                                    <p:animEffect transition="in" filter="blinds(horizontal)">
                                      <p:cBhvr>
                                        <p:cTn id="16" dur="500"/>
                                        <p:tgtEl>
                                          <p:spTgt spid="35879">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5879">
                                            <p:txEl>
                                              <p:pRg st="7" end="7"/>
                                            </p:txEl>
                                          </p:spTgt>
                                        </p:tgtEl>
                                        <p:attrNameLst>
                                          <p:attrName>style.visibility</p:attrName>
                                        </p:attrNameLst>
                                      </p:cBhvr>
                                      <p:to>
                                        <p:strVal val="visible"/>
                                      </p:to>
                                    </p:set>
                                    <p:animEffect transition="in" filter="blinds(horizontal)">
                                      <p:cBhvr>
                                        <p:cTn id="21" dur="500"/>
                                        <p:tgtEl>
                                          <p:spTgt spid="35879">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5879">
                                            <p:txEl>
                                              <p:pRg st="8" end="8"/>
                                            </p:txEl>
                                          </p:spTgt>
                                        </p:tgtEl>
                                        <p:attrNameLst>
                                          <p:attrName>style.visibility</p:attrName>
                                        </p:attrNameLst>
                                      </p:cBhvr>
                                      <p:to>
                                        <p:strVal val="visible"/>
                                      </p:to>
                                    </p:set>
                                    <p:animEffect transition="in" filter="blinds(horizontal)">
                                      <p:cBhvr>
                                        <p:cTn id="24" dur="500"/>
                                        <p:tgtEl>
                                          <p:spTgt spid="35879">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5879">
                                            <p:txEl>
                                              <p:pRg st="9" end="9"/>
                                            </p:txEl>
                                          </p:spTgt>
                                        </p:tgtEl>
                                        <p:attrNameLst>
                                          <p:attrName>style.visibility</p:attrName>
                                        </p:attrNameLst>
                                      </p:cBhvr>
                                      <p:to>
                                        <p:strVal val="visible"/>
                                      </p:to>
                                    </p:set>
                                    <p:animEffect transition="in" filter="blinds(horizontal)">
                                      <p:cBhvr>
                                        <p:cTn id="27" dur="500"/>
                                        <p:tgtEl>
                                          <p:spTgt spid="35879">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5879">
                                            <p:txEl>
                                              <p:pRg st="10" end="10"/>
                                            </p:txEl>
                                          </p:spTgt>
                                        </p:tgtEl>
                                        <p:attrNameLst>
                                          <p:attrName>style.visibility</p:attrName>
                                        </p:attrNameLst>
                                      </p:cBhvr>
                                      <p:to>
                                        <p:strVal val="visible"/>
                                      </p:to>
                                    </p:set>
                                    <p:animEffect transition="in" filter="blinds(horizontal)">
                                      <p:cBhvr>
                                        <p:cTn id="30" dur="500"/>
                                        <p:tgtEl>
                                          <p:spTgt spid="35879">
                                            <p:txEl>
                                              <p:pRg st="10" end="1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5879">
                                            <p:txEl>
                                              <p:pRg st="11" end="11"/>
                                            </p:txEl>
                                          </p:spTgt>
                                        </p:tgtEl>
                                        <p:attrNameLst>
                                          <p:attrName>style.visibility</p:attrName>
                                        </p:attrNameLst>
                                      </p:cBhvr>
                                      <p:to>
                                        <p:strVal val="visible"/>
                                      </p:to>
                                    </p:set>
                                    <p:animEffect transition="in" filter="blinds(horizontal)">
                                      <p:cBhvr>
                                        <p:cTn id="33" dur="500"/>
                                        <p:tgtEl>
                                          <p:spTgt spid="35879">
                                            <p:txEl>
                                              <p:pRg st="11" end="1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5879">
                                            <p:txEl>
                                              <p:pRg st="12" end="12"/>
                                            </p:txEl>
                                          </p:spTgt>
                                        </p:tgtEl>
                                        <p:attrNameLst>
                                          <p:attrName>style.visibility</p:attrName>
                                        </p:attrNameLst>
                                      </p:cBhvr>
                                      <p:to>
                                        <p:strVal val="visible"/>
                                      </p:to>
                                    </p:set>
                                    <p:animEffect transition="in" filter="blinds(horizontal)">
                                      <p:cBhvr>
                                        <p:cTn id="36" dur="500"/>
                                        <p:tgtEl>
                                          <p:spTgt spid="35879">
                                            <p:txEl>
                                              <p:pRg st="12" end="1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5879">
                                            <p:txEl>
                                              <p:pRg st="13" end="13"/>
                                            </p:txEl>
                                          </p:spTgt>
                                        </p:tgtEl>
                                        <p:attrNameLst>
                                          <p:attrName>style.visibility</p:attrName>
                                        </p:attrNameLst>
                                      </p:cBhvr>
                                      <p:to>
                                        <p:strVal val="visible"/>
                                      </p:to>
                                    </p:set>
                                    <p:animEffect transition="in" filter="blinds(horizontal)">
                                      <p:cBhvr>
                                        <p:cTn id="39" dur="500"/>
                                        <p:tgtEl>
                                          <p:spTgt spid="35879">
                                            <p:txEl>
                                              <p:pRg st="13" end="1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5879">
                                            <p:txEl>
                                              <p:pRg st="14" end="14"/>
                                            </p:txEl>
                                          </p:spTgt>
                                        </p:tgtEl>
                                        <p:attrNameLst>
                                          <p:attrName>style.visibility</p:attrName>
                                        </p:attrNameLst>
                                      </p:cBhvr>
                                      <p:to>
                                        <p:strVal val="visible"/>
                                      </p:to>
                                    </p:set>
                                    <p:animEffect transition="in" filter="blinds(horizontal)">
                                      <p:cBhvr>
                                        <p:cTn id="42" dur="500"/>
                                        <p:tgtEl>
                                          <p:spTgt spid="35879">
                                            <p:txEl>
                                              <p:pRg st="14" end="14"/>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5879">
                                            <p:txEl>
                                              <p:pRg st="15" end="15"/>
                                            </p:txEl>
                                          </p:spTgt>
                                        </p:tgtEl>
                                        <p:attrNameLst>
                                          <p:attrName>style.visibility</p:attrName>
                                        </p:attrNameLst>
                                      </p:cBhvr>
                                      <p:to>
                                        <p:strVal val="visible"/>
                                      </p:to>
                                    </p:set>
                                    <p:animEffect transition="in" filter="blinds(horizontal)">
                                      <p:cBhvr>
                                        <p:cTn id="45" dur="500"/>
                                        <p:tgtEl>
                                          <p:spTgt spid="35879">
                                            <p:txEl>
                                              <p:pRg st="15" end="15"/>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5879">
                                            <p:txEl>
                                              <p:pRg st="16" end="16"/>
                                            </p:txEl>
                                          </p:spTgt>
                                        </p:tgtEl>
                                        <p:attrNameLst>
                                          <p:attrName>style.visibility</p:attrName>
                                        </p:attrNameLst>
                                      </p:cBhvr>
                                      <p:to>
                                        <p:strVal val="visible"/>
                                      </p:to>
                                    </p:set>
                                    <p:animEffect transition="in" filter="blinds(horizontal)">
                                      <p:cBhvr>
                                        <p:cTn id="48" dur="500"/>
                                        <p:tgtEl>
                                          <p:spTgt spid="35879">
                                            <p:txEl>
                                              <p:pRg st="16" end="16"/>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5879">
                                            <p:txEl>
                                              <p:pRg st="17" end="17"/>
                                            </p:txEl>
                                          </p:spTgt>
                                        </p:tgtEl>
                                        <p:attrNameLst>
                                          <p:attrName>style.visibility</p:attrName>
                                        </p:attrNameLst>
                                      </p:cBhvr>
                                      <p:to>
                                        <p:strVal val="visible"/>
                                      </p:to>
                                    </p:set>
                                    <p:animEffect transition="in" filter="blinds(horizontal)">
                                      <p:cBhvr>
                                        <p:cTn id="51" dur="500"/>
                                        <p:tgtEl>
                                          <p:spTgt spid="35879">
                                            <p:txEl>
                                              <p:pRg st="17" end="17"/>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5879">
                                            <p:txEl>
                                              <p:pRg st="18" end="18"/>
                                            </p:txEl>
                                          </p:spTgt>
                                        </p:tgtEl>
                                        <p:attrNameLst>
                                          <p:attrName>style.visibility</p:attrName>
                                        </p:attrNameLst>
                                      </p:cBhvr>
                                      <p:to>
                                        <p:strVal val="visible"/>
                                      </p:to>
                                    </p:set>
                                    <p:animEffect transition="in" filter="blinds(horizontal)">
                                      <p:cBhvr>
                                        <p:cTn id="54" dur="500"/>
                                        <p:tgtEl>
                                          <p:spTgt spid="35879">
                                            <p:txEl>
                                              <p:pRg st="18" end="18"/>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35879">
                                            <p:txEl>
                                              <p:pRg st="19" end="19"/>
                                            </p:txEl>
                                          </p:spTgt>
                                        </p:tgtEl>
                                        <p:attrNameLst>
                                          <p:attrName>style.visibility</p:attrName>
                                        </p:attrNameLst>
                                      </p:cBhvr>
                                      <p:to>
                                        <p:strVal val="visible"/>
                                      </p:to>
                                    </p:set>
                                    <p:animEffect transition="in" filter="blinds(horizontal)">
                                      <p:cBhvr>
                                        <p:cTn id="57" dur="500"/>
                                        <p:tgtEl>
                                          <p:spTgt spid="35879">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7890"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7891"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7892"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7893"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7894"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7895"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7896"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7897"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7898"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7899"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7900"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37901"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7902"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7903"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7904"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7905"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7906"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7907"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7908"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7909"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7910"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7911"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7912"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37913"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7914"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7915"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7916"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7917"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7918"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7919"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7920"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7921"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7922"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7923"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7924"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37925" name="AutoShape 3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37926" name="Shape 40"/>
          <p:cNvSpPr txBox="1">
            <a:spLocks noChangeArrowheads="1"/>
          </p:cNvSpPr>
          <p:nvPr/>
        </p:nvSpPr>
        <p:spPr bwMode="auto">
          <a:xfrm>
            <a:off x="611188" y="404813"/>
            <a:ext cx="8064500" cy="504825"/>
          </a:xfrm>
          <a:prstGeom prst="rect">
            <a:avLst/>
          </a:prstGeom>
          <a:noFill/>
          <a:ln w="9525">
            <a:noFill/>
            <a:miter lim="800000"/>
            <a:headEnd/>
            <a:tailEnd/>
          </a:ln>
        </p:spPr>
        <p:txBody>
          <a:bodyPr lIns="91425" tIns="91425" rIns="91425" bIns="91425"/>
          <a:lstStyle/>
          <a:p>
            <a:r>
              <a:rPr lang="cs-CZ" sz="2800" b="1">
                <a:solidFill>
                  <a:schemeClr val="bg1"/>
                </a:solidFill>
              </a:rPr>
              <a:t>Kde vzít potřebné minerální látky?</a:t>
            </a:r>
          </a:p>
        </p:txBody>
      </p:sp>
      <p:sp>
        <p:nvSpPr>
          <p:cNvPr id="37927" name="Rectangle 42"/>
          <p:cNvSpPr>
            <a:spLocks noChangeArrowheads="1"/>
          </p:cNvSpPr>
          <p:nvPr/>
        </p:nvSpPr>
        <p:spPr bwMode="auto">
          <a:xfrm>
            <a:off x="539750" y="1196975"/>
            <a:ext cx="7345363" cy="2657475"/>
          </a:xfrm>
          <a:prstGeom prst="rect">
            <a:avLst/>
          </a:prstGeom>
          <a:noFill/>
          <a:ln w="9525">
            <a:noFill/>
            <a:miter lim="800000"/>
            <a:headEnd/>
            <a:tailEnd/>
          </a:ln>
        </p:spPr>
        <p:txBody>
          <a:bodyPr>
            <a:spAutoFit/>
          </a:bodyPr>
          <a:lstStyle/>
          <a:p>
            <a:r>
              <a:rPr lang="cs-CZ" sz="2000" b="1" u="sng">
                <a:solidFill>
                  <a:srgbClr val="990000"/>
                </a:solidFill>
              </a:rPr>
              <a:t>Vápník Ca</a:t>
            </a:r>
          </a:p>
          <a:p>
            <a:endParaRPr lang="cs-CZ" sz="400" b="1" u="sng">
              <a:solidFill>
                <a:srgbClr val="990000"/>
              </a:solidFill>
            </a:endParaRPr>
          </a:p>
          <a:p>
            <a:r>
              <a:rPr lang="cs-CZ" sz="1600" b="1">
                <a:solidFill>
                  <a:srgbClr val="000066"/>
                </a:solidFill>
              </a:rPr>
              <a:t>- mléko, mléčné výrobky</a:t>
            </a:r>
          </a:p>
          <a:p>
            <a:r>
              <a:rPr lang="cs-CZ" sz="1600" b="1">
                <a:solidFill>
                  <a:srgbClr val="000066"/>
                </a:solidFill>
              </a:rPr>
              <a:t>- vejce</a:t>
            </a:r>
          </a:p>
          <a:p>
            <a:r>
              <a:rPr lang="cs-CZ" sz="1600" b="1">
                <a:solidFill>
                  <a:srgbClr val="000066"/>
                </a:solidFill>
              </a:rPr>
              <a:t>- obiloviny, chléb</a:t>
            </a:r>
          </a:p>
          <a:p>
            <a:r>
              <a:rPr lang="cs-CZ" sz="1600" b="1">
                <a:solidFill>
                  <a:srgbClr val="000066"/>
                </a:solidFill>
              </a:rPr>
              <a:t>- Ořechy, semena (sezamové), mák</a:t>
            </a:r>
          </a:p>
          <a:p>
            <a:r>
              <a:rPr lang="cs-CZ" sz="1600" b="1">
                <a:solidFill>
                  <a:srgbClr val="000066"/>
                </a:solidFill>
              </a:rPr>
              <a:t>- tvrdá voda</a:t>
            </a:r>
          </a:p>
          <a:p>
            <a:r>
              <a:rPr lang="cs-CZ" sz="1600" b="1">
                <a:solidFill>
                  <a:srgbClr val="000066"/>
                </a:solidFill>
              </a:rPr>
              <a:t>- luštěniny</a:t>
            </a:r>
          </a:p>
          <a:p>
            <a:r>
              <a:rPr lang="cs-CZ" sz="1600" b="1">
                <a:solidFill>
                  <a:srgbClr val="000066"/>
                </a:solidFill>
              </a:rPr>
              <a:t>- zelenina (brokolice,kapusta, mrkev, zelí, špenát, rajčata, brambory) </a:t>
            </a:r>
          </a:p>
          <a:p>
            <a:r>
              <a:rPr lang="cs-CZ" sz="1600" b="1">
                <a:solidFill>
                  <a:srgbClr val="000066"/>
                </a:solidFill>
              </a:rPr>
              <a:t>- hřiby</a:t>
            </a:r>
          </a:p>
          <a:p>
            <a:r>
              <a:rPr lang="cs-CZ" sz="1600" b="1">
                <a:solidFill>
                  <a:srgbClr val="000066"/>
                </a:solidFill>
              </a:rPr>
              <a:t>- ovoce (broskve, jablka, borůvky, jahody, pomeranče, maliny, hrozny)</a:t>
            </a:r>
          </a:p>
        </p:txBody>
      </p:sp>
      <p:sp>
        <p:nvSpPr>
          <p:cNvPr id="37928" name="Rectangle 42"/>
          <p:cNvSpPr>
            <a:spLocks noChangeArrowheads="1"/>
          </p:cNvSpPr>
          <p:nvPr/>
        </p:nvSpPr>
        <p:spPr bwMode="auto">
          <a:xfrm>
            <a:off x="611188" y="4029075"/>
            <a:ext cx="7345362" cy="2352675"/>
          </a:xfrm>
          <a:prstGeom prst="rect">
            <a:avLst/>
          </a:prstGeom>
          <a:noFill/>
          <a:ln w="9525">
            <a:noFill/>
            <a:miter lim="800000"/>
            <a:headEnd/>
            <a:tailEnd/>
          </a:ln>
        </p:spPr>
        <p:txBody>
          <a:bodyPr>
            <a:spAutoFit/>
          </a:bodyPr>
          <a:lstStyle/>
          <a:p>
            <a:r>
              <a:rPr lang="cs-CZ" sz="2000" b="1" u="sng">
                <a:solidFill>
                  <a:srgbClr val="990000"/>
                </a:solidFill>
              </a:rPr>
              <a:t>Zinek Zn</a:t>
            </a:r>
            <a:endParaRPr lang="cs-CZ" sz="1600" b="1">
              <a:solidFill>
                <a:srgbClr val="000066"/>
              </a:solidFill>
            </a:endParaRPr>
          </a:p>
          <a:p>
            <a:r>
              <a:rPr lang="cs-CZ" sz="1600" b="1">
                <a:solidFill>
                  <a:srgbClr val="000066"/>
                </a:solidFill>
              </a:rPr>
              <a:t>- vejce</a:t>
            </a:r>
          </a:p>
          <a:p>
            <a:r>
              <a:rPr lang="cs-CZ" sz="1600" b="1">
                <a:solidFill>
                  <a:srgbClr val="000066"/>
                </a:solidFill>
              </a:rPr>
              <a:t>- pšenice, kukuřice, ovesné</a:t>
            </a:r>
          </a:p>
          <a:p>
            <a:r>
              <a:rPr lang="cs-CZ" sz="1600" b="1">
                <a:solidFill>
                  <a:srgbClr val="000066"/>
                </a:solidFill>
              </a:rPr>
              <a:t>- ořechy, semena (dýně a slunečnice)</a:t>
            </a:r>
          </a:p>
          <a:p>
            <a:r>
              <a:rPr lang="cs-CZ" sz="1600" b="1">
                <a:solidFill>
                  <a:srgbClr val="000066"/>
                </a:solidFill>
              </a:rPr>
              <a:t>- huby</a:t>
            </a:r>
          </a:p>
          <a:p>
            <a:r>
              <a:rPr lang="cs-CZ" sz="1600" b="1">
                <a:solidFill>
                  <a:srgbClr val="000066"/>
                </a:solidFill>
              </a:rPr>
              <a:t>- luštěniny</a:t>
            </a:r>
          </a:p>
          <a:p>
            <a:r>
              <a:rPr lang="cs-CZ" sz="1600" b="1">
                <a:solidFill>
                  <a:srgbClr val="000066"/>
                </a:solidFill>
              </a:rPr>
              <a:t>- kakao</a:t>
            </a:r>
          </a:p>
          <a:p>
            <a:r>
              <a:rPr lang="cs-CZ" sz="1600" b="1">
                <a:solidFill>
                  <a:srgbClr val="000066"/>
                </a:solidFill>
              </a:rPr>
              <a:t>- zelenina (mrkev, špenát) </a:t>
            </a:r>
          </a:p>
          <a:p>
            <a:r>
              <a:rPr lang="cs-CZ" sz="1600" b="1">
                <a:solidFill>
                  <a:srgbClr val="000066"/>
                </a:solidFill>
              </a:rPr>
              <a:t>- ovoce (málo)</a:t>
            </a:r>
          </a:p>
        </p:txBody>
      </p:sp>
      <p:pic>
        <p:nvPicPr>
          <p:cNvPr id="37929" name="Picture 50" descr="nv803"/>
          <p:cNvPicPr>
            <a:picLocks noChangeAspect="1" noChangeArrowheads="1"/>
          </p:cNvPicPr>
          <p:nvPr/>
        </p:nvPicPr>
        <p:blipFill>
          <a:blip r:embed="rId3"/>
          <a:srcRect l="57851" r="5785"/>
          <a:stretch>
            <a:fillRect/>
          </a:stretch>
        </p:blipFill>
        <p:spPr bwMode="auto">
          <a:xfrm>
            <a:off x="7019925" y="1125538"/>
            <a:ext cx="1473200" cy="1901825"/>
          </a:xfrm>
          <a:prstGeom prst="rect">
            <a:avLst/>
          </a:prstGeom>
          <a:noFill/>
          <a:ln w="9525">
            <a:noFill/>
            <a:miter lim="800000"/>
            <a:headEnd/>
            <a:tailEnd/>
          </a:ln>
        </p:spPr>
      </p:pic>
      <p:pic>
        <p:nvPicPr>
          <p:cNvPr id="37930" name="Picture 52" descr="GLU428c69_lupy"/>
          <p:cNvPicPr>
            <a:picLocks noChangeAspect="1" noChangeArrowheads="1"/>
          </p:cNvPicPr>
          <p:nvPr/>
        </p:nvPicPr>
        <p:blipFill>
          <a:blip r:embed="rId4"/>
          <a:srcRect/>
          <a:stretch>
            <a:fillRect/>
          </a:stretch>
        </p:blipFill>
        <p:spPr bwMode="auto">
          <a:xfrm>
            <a:off x="6486525" y="4951413"/>
            <a:ext cx="2046288" cy="1357312"/>
          </a:xfrm>
          <a:prstGeom prst="rect">
            <a:avLst/>
          </a:prstGeom>
          <a:noFill/>
          <a:ln w="9525">
            <a:noFill/>
            <a:miter lim="800000"/>
            <a:headEnd/>
            <a:tailEnd/>
          </a:ln>
        </p:spPr>
      </p:pic>
      <p:pic>
        <p:nvPicPr>
          <p:cNvPr id="37931" name="Picture 54" descr="zena-p-1"/>
          <p:cNvPicPr>
            <a:picLocks noChangeAspect="1" noChangeArrowheads="1"/>
          </p:cNvPicPr>
          <p:nvPr/>
        </p:nvPicPr>
        <p:blipFill>
          <a:blip r:embed="rId5"/>
          <a:srcRect/>
          <a:stretch>
            <a:fillRect/>
          </a:stretch>
        </p:blipFill>
        <p:spPr bwMode="auto">
          <a:xfrm>
            <a:off x="5219700" y="4365625"/>
            <a:ext cx="1512888" cy="1135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927">
                                            <p:txEl>
                                              <p:pRg st="0" end="0"/>
                                            </p:txEl>
                                          </p:spTgt>
                                        </p:tgtEl>
                                        <p:attrNameLst>
                                          <p:attrName>style.visibility</p:attrName>
                                        </p:attrNameLst>
                                      </p:cBhvr>
                                      <p:to>
                                        <p:strVal val="visible"/>
                                      </p:to>
                                    </p:set>
                                    <p:animEffect transition="in" filter="blinds(horizontal)">
                                      <p:cBhvr>
                                        <p:cTn id="7" dur="500"/>
                                        <p:tgtEl>
                                          <p:spTgt spid="3792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927">
                                            <p:txEl>
                                              <p:pRg st="2" end="2"/>
                                            </p:txEl>
                                          </p:spTgt>
                                        </p:tgtEl>
                                        <p:attrNameLst>
                                          <p:attrName>style.visibility</p:attrName>
                                        </p:attrNameLst>
                                      </p:cBhvr>
                                      <p:to>
                                        <p:strVal val="visible"/>
                                      </p:to>
                                    </p:set>
                                    <p:animEffect transition="in" filter="blinds(horizontal)">
                                      <p:cBhvr>
                                        <p:cTn id="10" dur="500"/>
                                        <p:tgtEl>
                                          <p:spTgt spid="3792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7927">
                                            <p:txEl>
                                              <p:pRg st="3" end="3"/>
                                            </p:txEl>
                                          </p:spTgt>
                                        </p:tgtEl>
                                        <p:attrNameLst>
                                          <p:attrName>style.visibility</p:attrName>
                                        </p:attrNameLst>
                                      </p:cBhvr>
                                      <p:to>
                                        <p:strVal val="visible"/>
                                      </p:to>
                                    </p:set>
                                    <p:animEffect transition="in" filter="blinds(horizontal)">
                                      <p:cBhvr>
                                        <p:cTn id="13" dur="500"/>
                                        <p:tgtEl>
                                          <p:spTgt spid="3792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7927">
                                            <p:txEl>
                                              <p:pRg st="4" end="4"/>
                                            </p:txEl>
                                          </p:spTgt>
                                        </p:tgtEl>
                                        <p:attrNameLst>
                                          <p:attrName>style.visibility</p:attrName>
                                        </p:attrNameLst>
                                      </p:cBhvr>
                                      <p:to>
                                        <p:strVal val="visible"/>
                                      </p:to>
                                    </p:set>
                                    <p:animEffect transition="in" filter="blinds(horizontal)">
                                      <p:cBhvr>
                                        <p:cTn id="16" dur="500"/>
                                        <p:tgtEl>
                                          <p:spTgt spid="37927">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7927">
                                            <p:txEl>
                                              <p:pRg st="5" end="5"/>
                                            </p:txEl>
                                          </p:spTgt>
                                        </p:tgtEl>
                                        <p:attrNameLst>
                                          <p:attrName>style.visibility</p:attrName>
                                        </p:attrNameLst>
                                      </p:cBhvr>
                                      <p:to>
                                        <p:strVal val="visible"/>
                                      </p:to>
                                    </p:set>
                                    <p:animEffect transition="in" filter="blinds(horizontal)">
                                      <p:cBhvr>
                                        <p:cTn id="19" dur="500"/>
                                        <p:tgtEl>
                                          <p:spTgt spid="37927">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7927">
                                            <p:txEl>
                                              <p:pRg st="6" end="6"/>
                                            </p:txEl>
                                          </p:spTgt>
                                        </p:tgtEl>
                                        <p:attrNameLst>
                                          <p:attrName>style.visibility</p:attrName>
                                        </p:attrNameLst>
                                      </p:cBhvr>
                                      <p:to>
                                        <p:strVal val="visible"/>
                                      </p:to>
                                    </p:set>
                                    <p:animEffect transition="in" filter="blinds(horizontal)">
                                      <p:cBhvr>
                                        <p:cTn id="22" dur="500"/>
                                        <p:tgtEl>
                                          <p:spTgt spid="37927">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7927">
                                            <p:txEl>
                                              <p:pRg st="7" end="7"/>
                                            </p:txEl>
                                          </p:spTgt>
                                        </p:tgtEl>
                                        <p:attrNameLst>
                                          <p:attrName>style.visibility</p:attrName>
                                        </p:attrNameLst>
                                      </p:cBhvr>
                                      <p:to>
                                        <p:strVal val="visible"/>
                                      </p:to>
                                    </p:set>
                                    <p:animEffect transition="in" filter="blinds(horizontal)">
                                      <p:cBhvr>
                                        <p:cTn id="25" dur="500"/>
                                        <p:tgtEl>
                                          <p:spTgt spid="37927">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7927">
                                            <p:txEl>
                                              <p:pRg st="8" end="8"/>
                                            </p:txEl>
                                          </p:spTgt>
                                        </p:tgtEl>
                                        <p:attrNameLst>
                                          <p:attrName>style.visibility</p:attrName>
                                        </p:attrNameLst>
                                      </p:cBhvr>
                                      <p:to>
                                        <p:strVal val="visible"/>
                                      </p:to>
                                    </p:set>
                                    <p:animEffect transition="in" filter="blinds(horizontal)">
                                      <p:cBhvr>
                                        <p:cTn id="28" dur="500"/>
                                        <p:tgtEl>
                                          <p:spTgt spid="37927">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7927">
                                            <p:txEl>
                                              <p:pRg st="9" end="9"/>
                                            </p:txEl>
                                          </p:spTgt>
                                        </p:tgtEl>
                                        <p:attrNameLst>
                                          <p:attrName>style.visibility</p:attrName>
                                        </p:attrNameLst>
                                      </p:cBhvr>
                                      <p:to>
                                        <p:strVal val="visible"/>
                                      </p:to>
                                    </p:set>
                                    <p:animEffect transition="in" filter="blinds(horizontal)">
                                      <p:cBhvr>
                                        <p:cTn id="31" dur="500"/>
                                        <p:tgtEl>
                                          <p:spTgt spid="37927">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7927">
                                            <p:txEl>
                                              <p:pRg st="10" end="10"/>
                                            </p:txEl>
                                          </p:spTgt>
                                        </p:tgtEl>
                                        <p:attrNameLst>
                                          <p:attrName>style.visibility</p:attrName>
                                        </p:attrNameLst>
                                      </p:cBhvr>
                                      <p:to>
                                        <p:strVal val="visible"/>
                                      </p:to>
                                    </p:set>
                                    <p:animEffect transition="in" filter="blinds(horizontal)">
                                      <p:cBhvr>
                                        <p:cTn id="34" dur="500"/>
                                        <p:tgtEl>
                                          <p:spTgt spid="37927">
                                            <p:txEl>
                                              <p:pRg st="10" end="10"/>
                                            </p:txEl>
                                          </p:spTgt>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37929"/>
                                        </p:tgtEl>
                                        <p:attrNameLst>
                                          <p:attrName>style.visibility</p:attrName>
                                        </p:attrNameLst>
                                      </p:cBhvr>
                                      <p:to>
                                        <p:strVal val="visible"/>
                                      </p:to>
                                    </p:set>
                                    <p:animEffect transition="in" filter="blinds(horizontal)">
                                      <p:cBhvr>
                                        <p:cTn id="38" dur="500"/>
                                        <p:tgtEl>
                                          <p:spTgt spid="3792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7928"/>
                                        </p:tgtEl>
                                        <p:attrNameLst>
                                          <p:attrName>style.visibility</p:attrName>
                                        </p:attrNameLst>
                                      </p:cBhvr>
                                      <p:to>
                                        <p:strVal val="visible"/>
                                      </p:to>
                                    </p:set>
                                    <p:animEffect transition="in" filter="blinds(horizontal)">
                                      <p:cBhvr>
                                        <p:cTn id="43" dur="500"/>
                                        <p:tgtEl>
                                          <p:spTgt spid="37928"/>
                                        </p:tgtEl>
                                      </p:cBhvr>
                                    </p:animEffect>
                                  </p:childTnLst>
                                </p:cTn>
                              </p:par>
                              <p:par>
                                <p:cTn id="44" presetID="3" presetClass="entr" presetSubtype="10" fill="hold" nodeType="withEffect">
                                  <p:stCondLst>
                                    <p:cond delay="0"/>
                                  </p:stCondLst>
                                  <p:childTnLst>
                                    <p:set>
                                      <p:cBhvr>
                                        <p:cTn id="45" dur="1" fill="hold">
                                          <p:stCondLst>
                                            <p:cond delay="0"/>
                                          </p:stCondLst>
                                        </p:cTn>
                                        <p:tgtEl>
                                          <p:spTgt spid="37931"/>
                                        </p:tgtEl>
                                        <p:attrNameLst>
                                          <p:attrName>style.visibility</p:attrName>
                                        </p:attrNameLst>
                                      </p:cBhvr>
                                      <p:to>
                                        <p:strVal val="visible"/>
                                      </p:to>
                                    </p:set>
                                    <p:animEffect transition="in" filter="blinds(horizontal)">
                                      <p:cBhvr>
                                        <p:cTn id="46" dur="500"/>
                                        <p:tgtEl>
                                          <p:spTgt spid="37931"/>
                                        </p:tgtEl>
                                      </p:cBhvr>
                                    </p:animEffect>
                                  </p:childTnLst>
                                </p:cTn>
                              </p:par>
                              <p:par>
                                <p:cTn id="47" presetID="3" presetClass="entr" presetSubtype="10" fill="hold" nodeType="withEffect">
                                  <p:stCondLst>
                                    <p:cond delay="0"/>
                                  </p:stCondLst>
                                  <p:childTnLst>
                                    <p:set>
                                      <p:cBhvr>
                                        <p:cTn id="48" dur="1" fill="hold">
                                          <p:stCondLst>
                                            <p:cond delay="0"/>
                                          </p:stCondLst>
                                        </p:cTn>
                                        <p:tgtEl>
                                          <p:spTgt spid="37930"/>
                                        </p:tgtEl>
                                        <p:attrNameLst>
                                          <p:attrName>style.visibility</p:attrName>
                                        </p:attrNameLst>
                                      </p:cBhvr>
                                      <p:to>
                                        <p:strVal val="visible"/>
                                      </p:to>
                                    </p:set>
                                    <p:animEffect transition="in" filter="blinds(horizontal)">
                                      <p:cBhvr>
                                        <p:cTn id="49" dur="500"/>
                                        <p:tgtEl>
                                          <p:spTgt spid="37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9938"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9939"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9940"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9941"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9942"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9943"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9944"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9945"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9946"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9947"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9948"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39949"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9950"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9951"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9952"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9953"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9954"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9955"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9956"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9957"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9958"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9959"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9960"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39961"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39962"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39963"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39964"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39965"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39966"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39967"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39968"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39969"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39970"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39971"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39972"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39973" name="AutoShape 3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39974" name="Shape 40"/>
          <p:cNvSpPr txBox="1">
            <a:spLocks noChangeArrowheads="1"/>
          </p:cNvSpPr>
          <p:nvPr/>
        </p:nvSpPr>
        <p:spPr bwMode="auto">
          <a:xfrm>
            <a:off x="611188" y="404813"/>
            <a:ext cx="8064500" cy="504825"/>
          </a:xfrm>
          <a:prstGeom prst="rect">
            <a:avLst/>
          </a:prstGeom>
          <a:noFill/>
          <a:ln w="9525">
            <a:noFill/>
            <a:miter lim="800000"/>
            <a:headEnd/>
            <a:tailEnd/>
          </a:ln>
        </p:spPr>
        <p:txBody>
          <a:bodyPr lIns="91425" tIns="91425" rIns="91425" bIns="91425"/>
          <a:lstStyle/>
          <a:p>
            <a:r>
              <a:rPr lang="cs-CZ" sz="2800" b="1">
                <a:solidFill>
                  <a:schemeClr val="bg1"/>
                </a:solidFill>
              </a:rPr>
              <a:t>Kde vzít potřebné minerální látky?</a:t>
            </a:r>
          </a:p>
        </p:txBody>
      </p:sp>
      <p:sp>
        <p:nvSpPr>
          <p:cNvPr id="39975" name="Rectangle 42"/>
          <p:cNvSpPr>
            <a:spLocks noChangeArrowheads="1"/>
          </p:cNvSpPr>
          <p:nvPr/>
        </p:nvSpPr>
        <p:spPr bwMode="auto">
          <a:xfrm>
            <a:off x="539750" y="1268413"/>
            <a:ext cx="7345363" cy="2413000"/>
          </a:xfrm>
          <a:prstGeom prst="rect">
            <a:avLst/>
          </a:prstGeom>
          <a:noFill/>
          <a:ln w="9525">
            <a:noFill/>
            <a:miter lim="800000"/>
            <a:headEnd/>
            <a:tailEnd/>
          </a:ln>
        </p:spPr>
        <p:txBody>
          <a:bodyPr>
            <a:spAutoFit/>
          </a:bodyPr>
          <a:lstStyle/>
          <a:p>
            <a:r>
              <a:rPr lang="cs-CZ" sz="2000" b="1" u="sng">
                <a:solidFill>
                  <a:srgbClr val="990000"/>
                </a:solidFill>
              </a:rPr>
              <a:t>Jod I</a:t>
            </a:r>
          </a:p>
          <a:p>
            <a:endParaRPr lang="cs-CZ" sz="400" b="1" u="sng">
              <a:solidFill>
                <a:srgbClr val="990000"/>
              </a:solidFill>
            </a:endParaRPr>
          </a:p>
          <a:p>
            <a:r>
              <a:rPr lang="cs-CZ" sz="1600" b="1">
                <a:solidFill>
                  <a:srgbClr val="000066"/>
                </a:solidFill>
              </a:rPr>
              <a:t>- hřiby</a:t>
            </a:r>
          </a:p>
          <a:p>
            <a:r>
              <a:rPr lang="cs-CZ" sz="1600" b="1">
                <a:solidFill>
                  <a:srgbClr val="000066"/>
                </a:solidFill>
              </a:rPr>
              <a:t>- vejce</a:t>
            </a:r>
          </a:p>
          <a:p>
            <a:r>
              <a:rPr lang="cs-CZ" sz="1600" b="1">
                <a:solidFill>
                  <a:srgbClr val="000066"/>
                </a:solidFill>
              </a:rPr>
              <a:t>- obiloviny</a:t>
            </a:r>
          </a:p>
          <a:p>
            <a:r>
              <a:rPr lang="cs-CZ" sz="1600" b="1">
                <a:solidFill>
                  <a:srgbClr val="000066"/>
                </a:solidFill>
              </a:rPr>
              <a:t>- Ořechy</a:t>
            </a:r>
          </a:p>
          <a:p>
            <a:r>
              <a:rPr lang="cs-CZ" sz="1600" b="1">
                <a:solidFill>
                  <a:srgbClr val="000066"/>
                </a:solidFill>
              </a:rPr>
              <a:t>- tvrdá voda</a:t>
            </a:r>
          </a:p>
          <a:p>
            <a:r>
              <a:rPr lang="cs-CZ" sz="1600" b="1">
                <a:solidFill>
                  <a:srgbClr val="000066"/>
                </a:solidFill>
              </a:rPr>
              <a:t>- luštěniny</a:t>
            </a:r>
          </a:p>
          <a:p>
            <a:r>
              <a:rPr lang="cs-CZ" sz="1600" b="1">
                <a:solidFill>
                  <a:srgbClr val="000066"/>
                </a:solidFill>
              </a:rPr>
              <a:t>- zelenina (cibule, mrkev, kapusta, špenát), fazolky</a:t>
            </a:r>
          </a:p>
          <a:p>
            <a:r>
              <a:rPr lang="cs-CZ" sz="1600" b="1">
                <a:solidFill>
                  <a:srgbClr val="000066"/>
                </a:solidFill>
              </a:rPr>
              <a:t>- ovoce (broskve, jablka, jahody)</a:t>
            </a:r>
          </a:p>
        </p:txBody>
      </p:sp>
      <p:sp>
        <p:nvSpPr>
          <p:cNvPr id="39976" name="Rectangle 42"/>
          <p:cNvSpPr>
            <a:spLocks noChangeArrowheads="1"/>
          </p:cNvSpPr>
          <p:nvPr/>
        </p:nvSpPr>
        <p:spPr bwMode="auto">
          <a:xfrm>
            <a:off x="611188" y="3852863"/>
            <a:ext cx="7345362" cy="2168525"/>
          </a:xfrm>
          <a:prstGeom prst="rect">
            <a:avLst/>
          </a:prstGeom>
          <a:noFill/>
          <a:ln w="9525">
            <a:noFill/>
            <a:miter lim="800000"/>
            <a:headEnd/>
            <a:tailEnd/>
          </a:ln>
        </p:spPr>
        <p:txBody>
          <a:bodyPr>
            <a:spAutoFit/>
          </a:bodyPr>
          <a:lstStyle/>
          <a:p>
            <a:r>
              <a:rPr lang="cs-CZ" sz="2000" b="1" u="sng">
                <a:solidFill>
                  <a:srgbClr val="990000"/>
                </a:solidFill>
              </a:rPr>
              <a:t>Hořčík Mg</a:t>
            </a:r>
          </a:p>
          <a:p>
            <a:endParaRPr lang="cs-CZ" sz="400" b="1" u="sng">
              <a:solidFill>
                <a:srgbClr val="990000"/>
              </a:solidFill>
            </a:endParaRPr>
          </a:p>
          <a:p>
            <a:r>
              <a:rPr lang="cs-CZ" sz="1600" b="1">
                <a:solidFill>
                  <a:srgbClr val="000066"/>
                </a:solidFill>
              </a:rPr>
              <a:t>- luštěniny, kukuřice</a:t>
            </a:r>
          </a:p>
          <a:p>
            <a:r>
              <a:rPr lang="cs-CZ" sz="1600" b="1">
                <a:solidFill>
                  <a:srgbClr val="000066"/>
                </a:solidFill>
              </a:rPr>
              <a:t>- mouka žitná, </a:t>
            </a:r>
          </a:p>
          <a:p>
            <a:r>
              <a:rPr lang="cs-CZ" sz="1600" b="1">
                <a:solidFill>
                  <a:srgbClr val="000066"/>
                </a:solidFill>
              </a:rPr>
              <a:t>- rýže</a:t>
            </a:r>
          </a:p>
          <a:p>
            <a:r>
              <a:rPr lang="cs-CZ" sz="1600" b="1">
                <a:solidFill>
                  <a:srgbClr val="000066"/>
                </a:solidFill>
              </a:rPr>
              <a:t>- vejce</a:t>
            </a:r>
          </a:p>
          <a:p>
            <a:r>
              <a:rPr lang="cs-CZ" sz="1600" b="1">
                <a:solidFill>
                  <a:srgbClr val="000066"/>
                </a:solidFill>
              </a:rPr>
              <a:t>- tvrdá voda</a:t>
            </a:r>
          </a:p>
          <a:p>
            <a:r>
              <a:rPr lang="cs-CZ" sz="1600" b="1">
                <a:solidFill>
                  <a:srgbClr val="000066"/>
                </a:solidFill>
              </a:rPr>
              <a:t>- zelenina (mrkev, špenát, kapusta)</a:t>
            </a:r>
          </a:p>
          <a:p>
            <a:r>
              <a:rPr lang="cs-CZ" sz="1600" b="1">
                <a:solidFill>
                  <a:srgbClr val="000066"/>
                </a:solidFill>
              </a:rPr>
              <a:t>- ovoce (broskve, maliny, hrozny)</a:t>
            </a:r>
          </a:p>
        </p:txBody>
      </p:sp>
      <p:pic>
        <p:nvPicPr>
          <p:cNvPr id="39977" name="Picture 44" descr="20050427-zlaza"/>
          <p:cNvPicPr>
            <a:picLocks noChangeAspect="1" noChangeArrowheads="1"/>
          </p:cNvPicPr>
          <p:nvPr/>
        </p:nvPicPr>
        <p:blipFill>
          <a:blip r:embed="rId3"/>
          <a:srcRect/>
          <a:stretch>
            <a:fillRect/>
          </a:stretch>
        </p:blipFill>
        <p:spPr bwMode="auto">
          <a:xfrm>
            <a:off x="6207125" y="1196975"/>
            <a:ext cx="2255838" cy="2303463"/>
          </a:xfrm>
          <a:prstGeom prst="rect">
            <a:avLst/>
          </a:prstGeom>
          <a:noFill/>
          <a:ln w="9525">
            <a:noFill/>
            <a:miter lim="800000"/>
            <a:headEnd/>
            <a:tailEnd/>
          </a:ln>
        </p:spPr>
      </p:pic>
      <p:pic>
        <p:nvPicPr>
          <p:cNvPr id="39978" name="Picture 46" descr="krec1"/>
          <p:cNvPicPr>
            <a:picLocks noChangeAspect="1" noChangeArrowheads="1"/>
          </p:cNvPicPr>
          <p:nvPr/>
        </p:nvPicPr>
        <p:blipFill>
          <a:blip r:embed="rId4"/>
          <a:srcRect r="30812" b="10657"/>
          <a:stretch>
            <a:fillRect/>
          </a:stretch>
        </p:blipFill>
        <p:spPr bwMode="auto">
          <a:xfrm>
            <a:off x="5435600" y="3860800"/>
            <a:ext cx="3032125" cy="2263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75"/>
                                        </p:tgtEl>
                                        <p:attrNameLst>
                                          <p:attrName>style.visibility</p:attrName>
                                        </p:attrNameLst>
                                      </p:cBhvr>
                                      <p:to>
                                        <p:strVal val="visible"/>
                                      </p:to>
                                    </p:set>
                                    <p:animEffect transition="in" filter="blinds(horizontal)">
                                      <p:cBhvr>
                                        <p:cTn id="7" dur="500"/>
                                        <p:tgtEl>
                                          <p:spTgt spid="39975"/>
                                        </p:tgtEl>
                                      </p:cBhvr>
                                    </p:animEffect>
                                  </p:childTnLst>
                                </p:cTn>
                              </p:par>
                              <p:par>
                                <p:cTn id="8" presetID="3" presetClass="entr" presetSubtype="10" fill="hold" nodeType="withEffect">
                                  <p:stCondLst>
                                    <p:cond delay="0"/>
                                  </p:stCondLst>
                                  <p:childTnLst>
                                    <p:set>
                                      <p:cBhvr>
                                        <p:cTn id="9" dur="1" fill="hold">
                                          <p:stCondLst>
                                            <p:cond delay="0"/>
                                          </p:stCondLst>
                                        </p:cTn>
                                        <p:tgtEl>
                                          <p:spTgt spid="39977"/>
                                        </p:tgtEl>
                                        <p:attrNameLst>
                                          <p:attrName>style.visibility</p:attrName>
                                        </p:attrNameLst>
                                      </p:cBhvr>
                                      <p:to>
                                        <p:strVal val="visible"/>
                                      </p:to>
                                    </p:set>
                                    <p:animEffect transition="in" filter="blinds(horizontal)">
                                      <p:cBhvr>
                                        <p:cTn id="10" dur="500"/>
                                        <p:tgtEl>
                                          <p:spTgt spid="3997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976"/>
                                        </p:tgtEl>
                                        <p:attrNameLst>
                                          <p:attrName>style.visibility</p:attrName>
                                        </p:attrNameLst>
                                      </p:cBhvr>
                                      <p:to>
                                        <p:strVal val="visible"/>
                                      </p:to>
                                    </p:set>
                                    <p:animEffect transition="in" filter="blinds(horizontal)">
                                      <p:cBhvr>
                                        <p:cTn id="15" dur="500"/>
                                        <p:tgtEl>
                                          <p:spTgt spid="39976"/>
                                        </p:tgtEl>
                                      </p:cBhvr>
                                    </p:animEffect>
                                  </p:childTnLst>
                                </p:cTn>
                              </p:par>
                              <p:par>
                                <p:cTn id="16" presetID="3" presetClass="entr" presetSubtype="10" fill="hold" nodeType="withEffect">
                                  <p:stCondLst>
                                    <p:cond delay="0"/>
                                  </p:stCondLst>
                                  <p:childTnLst>
                                    <p:set>
                                      <p:cBhvr>
                                        <p:cTn id="17" dur="1" fill="hold">
                                          <p:stCondLst>
                                            <p:cond delay="0"/>
                                          </p:stCondLst>
                                        </p:cTn>
                                        <p:tgtEl>
                                          <p:spTgt spid="39978"/>
                                        </p:tgtEl>
                                        <p:attrNameLst>
                                          <p:attrName>style.visibility</p:attrName>
                                        </p:attrNameLst>
                                      </p:cBhvr>
                                      <p:to>
                                        <p:strVal val="visible"/>
                                      </p:to>
                                    </p:set>
                                    <p:animEffect transition="in" filter="blinds(horizontal)">
                                      <p:cBhvr>
                                        <p:cTn id="18" dur="500"/>
                                        <p:tgtEl>
                                          <p:spTgt spid="39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5" grpId="0"/>
      <p:bldP spid="399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41986"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41987"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41988"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41989"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41990"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41991"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41992"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41993"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41994"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41995"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41996"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41997"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41998"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41999"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42000"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42001"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42002"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42003"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42004"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42005"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42006"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42007"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42008"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42009"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42010"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42011"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42012"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42013"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42014"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42015"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42016"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42017"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42018"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42019"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42020"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42021" name="AutoShape 3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42022" name="Shape 40"/>
          <p:cNvSpPr txBox="1">
            <a:spLocks noChangeArrowheads="1"/>
          </p:cNvSpPr>
          <p:nvPr/>
        </p:nvSpPr>
        <p:spPr bwMode="auto">
          <a:xfrm>
            <a:off x="611188" y="404813"/>
            <a:ext cx="8064500" cy="504825"/>
          </a:xfrm>
          <a:prstGeom prst="rect">
            <a:avLst/>
          </a:prstGeom>
          <a:noFill/>
          <a:ln w="9525">
            <a:noFill/>
            <a:miter lim="800000"/>
            <a:headEnd/>
            <a:tailEnd/>
          </a:ln>
        </p:spPr>
        <p:txBody>
          <a:bodyPr lIns="91425" tIns="91425" rIns="91425" bIns="91425"/>
          <a:lstStyle/>
          <a:p>
            <a:r>
              <a:rPr lang="cs-CZ" sz="2800" b="1">
                <a:solidFill>
                  <a:schemeClr val="bg1"/>
                </a:solidFill>
              </a:rPr>
              <a:t>Kde vzít potřebné minerální látky?</a:t>
            </a:r>
          </a:p>
        </p:txBody>
      </p:sp>
      <p:sp>
        <p:nvSpPr>
          <p:cNvPr id="42023" name="Rectangle 42"/>
          <p:cNvSpPr>
            <a:spLocks noChangeArrowheads="1"/>
          </p:cNvSpPr>
          <p:nvPr/>
        </p:nvSpPr>
        <p:spPr bwMode="auto">
          <a:xfrm>
            <a:off x="755650" y="1412875"/>
            <a:ext cx="7345363" cy="2105025"/>
          </a:xfrm>
          <a:prstGeom prst="rect">
            <a:avLst/>
          </a:prstGeom>
          <a:noFill/>
          <a:ln w="9525">
            <a:noFill/>
            <a:miter lim="800000"/>
            <a:headEnd/>
            <a:tailEnd/>
          </a:ln>
        </p:spPr>
        <p:txBody>
          <a:bodyPr>
            <a:spAutoFit/>
          </a:bodyPr>
          <a:lstStyle/>
          <a:p>
            <a:r>
              <a:rPr lang="cs-CZ" sz="2000" b="1" u="sng">
                <a:solidFill>
                  <a:srgbClr val="990000"/>
                </a:solidFill>
              </a:rPr>
              <a:t>Selen Se</a:t>
            </a:r>
          </a:p>
          <a:p>
            <a:endParaRPr lang="cs-CZ" sz="400" b="1" u="sng">
              <a:solidFill>
                <a:srgbClr val="990000"/>
              </a:solidFill>
            </a:endParaRPr>
          </a:p>
          <a:p>
            <a:r>
              <a:rPr lang="cs-CZ" sz="1800" b="1">
                <a:solidFill>
                  <a:srgbClr val="000066"/>
                </a:solidFill>
              </a:rPr>
              <a:t>- pšeničné klíčky</a:t>
            </a:r>
          </a:p>
          <a:p>
            <a:r>
              <a:rPr lang="cs-CZ" sz="1800" b="1">
                <a:solidFill>
                  <a:srgbClr val="000066"/>
                </a:solidFill>
              </a:rPr>
              <a:t>- ořechy a semena</a:t>
            </a:r>
          </a:p>
          <a:p>
            <a:r>
              <a:rPr lang="cs-CZ" sz="1800" b="1">
                <a:solidFill>
                  <a:srgbClr val="000066"/>
                </a:solidFill>
              </a:rPr>
              <a:t>- vejce</a:t>
            </a:r>
          </a:p>
          <a:p>
            <a:r>
              <a:rPr lang="cs-CZ" sz="1800" b="1">
                <a:solidFill>
                  <a:srgbClr val="000066"/>
                </a:solidFill>
              </a:rPr>
              <a:t>- sója, luštěniny</a:t>
            </a:r>
          </a:p>
          <a:p>
            <a:r>
              <a:rPr lang="cs-CZ" sz="1800" b="1">
                <a:solidFill>
                  <a:srgbClr val="000066"/>
                </a:solidFill>
              </a:rPr>
              <a:t>- zelenina (žlutá cibule, brokolice, chřest)</a:t>
            </a:r>
          </a:p>
          <a:p>
            <a:r>
              <a:rPr lang="cs-CZ" sz="1800" b="1">
                <a:solidFill>
                  <a:srgbClr val="000066"/>
                </a:solidFill>
              </a:rPr>
              <a:t>- divoká rýže</a:t>
            </a:r>
            <a:r>
              <a:rPr lang="cs-CZ" sz="1600" b="1">
                <a:solidFill>
                  <a:srgbClr val="000066"/>
                </a:solidFill>
              </a:rPr>
              <a:t> </a:t>
            </a:r>
          </a:p>
        </p:txBody>
      </p:sp>
      <p:pic>
        <p:nvPicPr>
          <p:cNvPr id="42024" name="Picture 44" descr="BOS27df8a_stari"/>
          <p:cNvPicPr>
            <a:picLocks noChangeAspect="1" noChangeArrowheads="1"/>
          </p:cNvPicPr>
          <p:nvPr/>
        </p:nvPicPr>
        <p:blipFill>
          <a:blip r:embed="rId3"/>
          <a:srcRect/>
          <a:stretch>
            <a:fillRect/>
          </a:stretch>
        </p:blipFill>
        <p:spPr bwMode="auto">
          <a:xfrm>
            <a:off x="4572000" y="3573463"/>
            <a:ext cx="3433763" cy="206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44034"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44035"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44036"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44037"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44038"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44039"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44040"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44041"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44042"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44043"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44044"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44045"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44046"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44047"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44048"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44049"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44050"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44051"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44052"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44053"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44054"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44055"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44056"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44057"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44058"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44059"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44060"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44061"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44062"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44063"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44064"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44065"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44066"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44067"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44068"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44069" name="AutoShape 3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44070" name="Shape 40"/>
          <p:cNvSpPr txBox="1">
            <a:spLocks noChangeArrowheads="1"/>
          </p:cNvSpPr>
          <p:nvPr/>
        </p:nvSpPr>
        <p:spPr bwMode="auto">
          <a:xfrm>
            <a:off x="684213" y="404813"/>
            <a:ext cx="7920037" cy="504825"/>
          </a:xfrm>
          <a:prstGeom prst="rect">
            <a:avLst/>
          </a:prstGeom>
          <a:noFill/>
          <a:ln w="9525">
            <a:noFill/>
            <a:miter lim="800000"/>
            <a:headEnd/>
            <a:tailEnd/>
          </a:ln>
        </p:spPr>
        <p:txBody>
          <a:bodyPr lIns="91425" tIns="91425" rIns="91425" bIns="91425"/>
          <a:lstStyle/>
          <a:p>
            <a:r>
              <a:rPr lang="cs-CZ" sz="2800" b="1">
                <a:solidFill>
                  <a:schemeClr val="bg1"/>
                </a:solidFill>
              </a:rPr>
              <a:t>Domácí úkol - zadání</a:t>
            </a:r>
          </a:p>
        </p:txBody>
      </p:sp>
      <p:sp>
        <p:nvSpPr>
          <p:cNvPr id="44071" name="Text Box 172"/>
          <p:cNvSpPr txBox="1">
            <a:spLocks noChangeArrowheads="1"/>
          </p:cNvSpPr>
          <p:nvPr/>
        </p:nvSpPr>
        <p:spPr bwMode="auto">
          <a:xfrm>
            <a:off x="1166813" y="1627188"/>
            <a:ext cx="233362" cy="304800"/>
          </a:xfrm>
          <a:prstGeom prst="rect">
            <a:avLst/>
          </a:prstGeom>
          <a:noFill/>
          <a:ln w="9525">
            <a:noFill/>
            <a:miter lim="800000"/>
            <a:headEnd/>
            <a:tailEnd/>
          </a:ln>
        </p:spPr>
        <p:txBody>
          <a:bodyPr wrap="none">
            <a:spAutoFit/>
          </a:bodyPr>
          <a:lstStyle/>
          <a:p>
            <a:r>
              <a:rPr lang="cs-CZ"/>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3"/>
          <p:cNvSpPr txBox="1">
            <a:spLocks noChangeArrowheads="1"/>
          </p:cNvSpPr>
          <p:nvPr/>
        </p:nvSpPr>
        <p:spPr bwMode="auto">
          <a:xfrm>
            <a:off x="323850" y="476250"/>
            <a:ext cx="8424863" cy="641350"/>
          </a:xfrm>
          <a:prstGeom prst="rect">
            <a:avLst/>
          </a:prstGeom>
          <a:noFill/>
          <a:ln w="9525">
            <a:noFill/>
            <a:miter lim="800000"/>
            <a:headEnd/>
            <a:tailEnd/>
          </a:ln>
        </p:spPr>
        <p:txBody>
          <a:bodyPr>
            <a:spAutoFit/>
          </a:bodyPr>
          <a:lstStyle/>
          <a:p>
            <a:pPr algn="ctr"/>
            <a:r>
              <a:rPr lang="cs-CZ" sz="3600" b="1">
                <a:solidFill>
                  <a:srgbClr val="990000"/>
                </a:solidFill>
              </a:rPr>
              <a:t>Vegetariánem </a:t>
            </a:r>
            <a:r>
              <a:rPr lang="cs-CZ" sz="3600" b="1">
                <a:solidFill>
                  <a:srgbClr val="000099"/>
                </a:solidFill>
              </a:rPr>
              <a:t>nebo</a:t>
            </a:r>
            <a:r>
              <a:rPr lang="cs-CZ" sz="3600" b="1">
                <a:solidFill>
                  <a:srgbClr val="990000"/>
                </a:solidFill>
              </a:rPr>
              <a:t> všežravcem?</a:t>
            </a:r>
          </a:p>
        </p:txBody>
      </p:sp>
      <p:sp>
        <p:nvSpPr>
          <p:cNvPr id="46082" name="Text Box 4"/>
          <p:cNvSpPr txBox="1">
            <a:spLocks noChangeArrowheads="1"/>
          </p:cNvSpPr>
          <p:nvPr/>
        </p:nvSpPr>
        <p:spPr bwMode="auto">
          <a:xfrm>
            <a:off x="395288" y="4649788"/>
            <a:ext cx="8353425" cy="646112"/>
          </a:xfrm>
          <a:prstGeom prst="rect">
            <a:avLst/>
          </a:prstGeom>
          <a:noFill/>
          <a:ln w="9525">
            <a:noFill/>
            <a:miter lim="800000"/>
            <a:headEnd/>
            <a:tailEnd/>
          </a:ln>
        </p:spPr>
        <p:txBody>
          <a:bodyPr>
            <a:spAutoFit/>
          </a:bodyPr>
          <a:lstStyle/>
          <a:p>
            <a:pPr algn="ctr"/>
            <a:r>
              <a:rPr lang="cs-CZ" sz="3600" b="1">
                <a:solidFill>
                  <a:srgbClr val="990000"/>
                </a:solidFill>
              </a:rPr>
              <a:t>semi - vegetariánem?</a:t>
            </a:r>
          </a:p>
        </p:txBody>
      </p:sp>
      <p:sp>
        <p:nvSpPr>
          <p:cNvPr id="46083" name="Text Box 5"/>
          <p:cNvSpPr txBox="1">
            <a:spLocks noChangeArrowheads="1"/>
          </p:cNvSpPr>
          <p:nvPr/>
        </p:nvSpPr>
        <p:spPr bwMode="auto">
          <a:xfrm>
            <a:off x="3924300" y="2466975"/>
            <a:ext cx="1368425" cy="457200"/>
          </a:xfrm>
          <a:prstGeom prst="rect">
            <a:avLst/>
          </a:prstGeom>
          <a:noFill/>
          <a:ln w="9525">
            <a:noFill/>
            <a:miter lim="800000"/>
            <a:headEnd/>
            <a:tailEnd/>
          </a:ln>
        </p:spPr>
        <p:txBody>
          <a:bodyPr>
            <a:spAutoFit/>
          </a:bodyPr>
          <a:lstStyle/>
          <a:p>
            <a:pPr algn="ctr"/>
            <a:r>
              <a:rPr lang="cs-CZ" sz="2400">
                <a:solidFill>
                  <a:srgbClr val="990000"/>
                </a:solidFill>
              </a:rPr>
              <a:t>nebo</a:t>
            </a:r>
          </a:p>
        </p:txBody>
      </p:sp>
      <p:pic>
        <p:nvPicPr>
          <p:cNvPr id="46084" name="Picture 7" descr="mamut_m"/>
          <p:cNvPicPr>
            <a:picLocks noChangeAspect="1" noChangeArrowheads="1"/>
          </p:cNvPicPr>
          <p:nvPr/>
        </p:nvPicPr>
        <p:blipFill>
          <a:blip r:embed="rId3"/>
          <a:srcRect r="3879"/>
          <a:stretch>
            <a:fillRect/>
          </a:stretch>
        </p:blipFill>
        <p:spPr bwMode="auto">
          <a:xfrm>
            <a:off x="5364163" y="1873250"/>
            <a:ext cx="3243262" cy="2276475"/>
          </a:xfrm>
          <a:prstGeom prst="rect">
            <a:avLst/>
          </a:prstGeom>
          <a:noFill/>
          <a:ln w="9525">
            <a:noFill/>
            <a:miter lim="800000"/>
            <a:headEnd/>
            <a:tailEnd/>
          </a:ln>
        </p:spPr>
      </p:pic>
      <p:pic>
        <p:nvPicPr>
          <p:cNvPr id="46085" name="Picture 2" descr="http://www.felixatfifty.com/wp-content/uploads/2012/12/vegetarian-stand-off.jpg"/>
          <p:cNvPicPr>
            <a:picLocks noChangeAspect="1" noChangeArrowheads="1"/>
          </p:cNvPicPr>
          <p:nvPr/>
        </p:nvPicPr>
        <p:blipFill>
          <a:blip r:embed="rId4"/>
          <a:srcRect/>
          <a:stretch>
            <a:fillRect/>
          </a:stretch>
        </p:blipFill>
        <p:spPr bwMode="auto">
          <a:xfrm>
            <a:off x="755650" y="1971675"/>
            <a:ext cx="2735263" cy="2033588"/>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1"/>
                                        </p:tgtEl>
                                        <p:attrNameLst>
                                          <p:attrName>style.visibility</p:attrName>
                                        </p:attrNameLst>
                                      </p:cBhvr>
                                      <p:to>
                                        <p:strVal val="visible"/>
                                      </p:to>
                                    </p:set>
                                    <p:animEffect transition="in" filter="blinds(horizontal)">
                                      <p:cBhvr>
                                        <p:cTn id="7" dur="500"/>
                                        <p:tgtEl>
                                          <p:spTgt spid="46081"/>
                                        </p:tgtEl>
                                      </p:cBhvr>
                                    </p:animEffect>
                                  </p:childTnLst>
                                </p:cTn>
                              </p:par>
                              <p:par>
                                <p:cTn id="8" presetID="3" presetClass="entr" presetSubtype="10" fill="hold" nodeType="withEffect">
                                  <p:stCondLst>
                                    <p:cond delay="0"/>
                                  </p:stCondLst>
                                  <p:childTnLst>
                                    <p:set>
                                      <p:cBhvr>
                                        <p:cTn id="9" dur="1" fill="hold">
                                          <p:stCondLst>
                                            <p:cond delay="0"/>
                                          </p:stCondLst>
                                        </p:cTn>
                                        <p:tgtEl>
                                          <p:spTgt spid="46085"/>
                                        </p:tgtEl>
                                        <p:attrNameLst>
                                          <p:attrName>style.visibility</p:attrName>
                                        </p:attrNameLst>
                                      </p:cBhvr>
                                      <p:to>
                                        <p:strVal val="visible"/>
                                      </p:to>
                                    </p:set>
                                    <p:animEffect transition="in" filter="blinds(horizontal)">
                                      <p:cBhvr>
                                        <p:cTn id="10" dur="500"/>
                                        <p:tgtEl>
                                          <p:spTgt spid="4608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6083"/>
                                        </p:tgtEl>
                                        <p:attrNameLst>
                                          <p:attrName>style.visibility</p:attrName>
                                        </p:attrNameLst>
                                      </p:cBhvr>
                                      <p:to>
                                        <p:strVal val="visible"/>
                                      </p:to>
                                    </p:set>
                                    <p:animEffect transition="in" filter="blinds(horizontal)">
                                      <p:cBhvr>
                                        <p:cTn id="13" dur="500"/>
                                        <p:tgtEl>
                                          <p:spTgt spid="46083"/>
                                        </p:tgtEl>
                                      </p:cBhvr>
                                    </p:animEffect>
                                  </p:childTnLst>
                                </p:cTn>
                              </p:par>
                              <p:par>
                                <p:cTn id="14" presetID="3" presetClass="entr" presetSubtype="10" fill="hold" nodeType="withEffect">
                                  <p:stCondLst>
                                    <p:cond delay="0"/>
                                  </p:stCondLst>
                                  <p:childTnLst>
                                    <p:set>
                                      <p:cBhvr>
                                        <p:cTn id="15" dur="1" fill="hold">
                                          <p:stCondLst>
                                            <p:cond delay="0"/>
                                          </p:stCondLst>
                                        </p:cTn>
                                        <p:tgtEl>
                                          <p:spTgt spid="46084"/>
                                        </p:tgtEl>
                                        <p:attrNameLst>
                                          <p:attrName>style.visibility</p:attrName>
                                        </p:attrNameLst>
                                      </p:cBhvr>
                                      <p:to>
                                        <p:strVal val="visible"/>
                                      </p:to>
                                    </p:set>
                                    <p:animEffect transition="in" filter="blinds(horizontal)">
                                      <p:cBhvr>
                                        <p:cTn id="16" dur="500"/>
                                        <p:tgtEl>
                                          <p:spTgt spid="4608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6082"/>
                                        </p:tgtEl>
                                        <p:attrNameLst>
                                          <p:attrName>style.visibility</p:attrName>
                                        </p:attrNameLst>
                                      </p:cBhvr>
                                      <p:to>
                                        <p:strVal val="visible"/>
                                      </p:to>
                                    </p:set>
                                    <p:animEffect transition="in" filter="blinds(horizontal)">
                                      <p:cBhvr>
                                        <p:cTn id="21"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p:bldP spid="46082" grpId="0"/>
      <p:bldP spid="460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6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11287" name="Rectangle 23"/>
          <p:cNvSpPr>
            <a:spLocks noChangeArrowheads="1"/>
          </p:cNvSpPr>
          <p:nvPr/>
        </p:nvSpPr>
        <p:spPr bwMode="auto">
          <a:xfrm>
            <a:off x="468313" y="1220788"/>
            <a:ext cx="8624887" cy="762000"/>
          </a:xfrm>
          <a:prstGeom prst="rect">
            <a:avLst/>
          </a:prstGeom>
          <a:noFill/>
          <a:ln w="9525">
            <a:noFill/>
            <a:miter lim="800000"/>
            <a:headEnd/>
            <a:tailEnd/>
          </a:ln>
        </p:spPr>
        <p:txBody>
          <a:bodyPr wrap="none">
            <a:spAutoFit/>
          </a:bodyPr>
          <a:lstStyle/>
          <a:p>
            <a:r>
              <a:rPr lang="cs-CZ" sz="2200" b="1">
                <a:solidFill>
                  <a:srgbClr val="990000"/>
                </a:solidFill>
              </a:rPr>
              <a:t>Vegetariánství </a:t>
            </a:r>
            <a:r>
              <a:rPr lang="cs-CZ" sz="2200"/>
              <a:t>z</a:t>
            </a:r>
            <a:r>
              <a:rPr lang="cs-CZ" sz="2200" b="1">
                <a:solidFill>
                  <a:srgbClr val="990000"/>
                </a:solidFill>
              </a:rPr>
              <a:t> </a:t>
            </a:r>
            <a:r>
              <a:rPr lang="cs-CZ" sz="2200"/>
              <a:t>lat. slova </a:t>
            </a:r>
            <a:r>
              <a:rPr lang="cs-CZ" sz="2200" b="1">
                <a:solidFill>
                  <a:srgbClr val="000099"/>
                </a:solidFill>
              </a:rPr>
              <a:t>vegetabilis</a:t>
            </a:r>
            <a:r>
              <a:rPr lang="cs-CZ" sz="2200"/>
              <a:t> = rostliny, růst, vyvíjet se</a:t>
            </a:r>
          </a:p>
          <a:p>
            <a:r>
              <a:rPr lang="cs-CZ" sz="2200" b="1">
                <a:solidFill>
                  <a:srgbClr val="990000"/>
                </a:solidFill>
              </a:rPr>
              <a:t>Vegetarián</a:t>
            </a:r>
            <a:r>
              <a:rPr lang="cs-CZ" sz="2200"/>
              <a:t> 	  z lat. slova </a:t>
            </a:r>
            <a:r>
              <a:rPr lang="cs-CZ" sz="2200" b="1">
                <a:solidFill>
                  <a:srgbClr val="000099"/>
                </a:solidFill>
              </a:rPr>
              <a:t>vegetus</a:t>
            </a:r>
            <a:r>
              <a:rPr lang="cs-CZ" sz="2200"/>
              <a:t> </a:t>
            </a:r>
            <a:r>
              <a:rPr lang="cs-CZ" sz="2000"/>
              <a:t>= svěží, čilý, živý                             </a:t>
            </a:r>
          </a:p>
        </p:txBody>
      </p:sp>
      <p:sp>
        <p:nvSpPr>
          <p:cNvPr id="11286" name="Text Box 22"/>
          <p:cNvSpPr txBox="1">
            <a:spLocks noChangeArrowheads="1"/>
          </p:cNvSpPr>
          <p:nvPr/>
        </p:nvSpPr>
        <p:spPr bwMode="auto">
          <a:xfrm>
            <a:off x="611188" y="2492375"/>
            <a:ext cx="4751387" cy="396875"/>
          </a:xfrm>
          <a:prstGeom prst="rect">
            <a:avLst/>
          </a:prstGeom>
          <a:noFill/>
          <a:ln w="9525">
            <a:noFill/>
            <a:miter lim="800000"/>
            <a:headEnd/>
            <a:tailEnd/>
          </a:ln>
        </p:spPr>
        <p:txBody>
          <a:bodyPr wrap="none">
            <a:spAutoFit/>
          </a:bodyPr>
          <a:lstStyle/>
          <a:p>
            <a:r>
              <a:rPr lang="cs-CZ" sz="2000"/>
              <a:t>● </a:t>
            </a:r>
            <a:r>
              <a:rPr lang="cs-CZ" sz="2000" b="1"/>
              <a:t>Lakto-ovo vegetariánství (ne: maso)</a:t>
            </a:r>
          </a:p>
        </p:txBody>
      </p:sp>
      <p:sp>
        <p:nvSpPr>
          <p:cNvPr id="11288" name="Text Box 24"/>
          <p:cNvSpPr txBox="1">
            <a:spLocks noChangeArrowheads="1"/>
          </p:cNvSpPr>
          <p:nvPr/>
        </p:nvSpPr>
        <p:spPr bwMode="auto">
          <a:xfrm>
            <a:off x="611188" y="3068638"/>
            <a:ext cx="5110162" cy="396875"/>
          </a:xfrm>
          <a:prstGeom prst="rect">
            <a:avLst/>
          </a:prstGeom>
          <a:noFill/>
          <a:ln w="9525" algn="ctr">
            <a:noFill/>
            <a:miter lim="800000"/>
            <a:headEnd/>
            <a:tailEnd/>
          </a:ln>
        </p:spPr>
        <p:txBody>
          <a:bodyPr wrap="none">
            <a:spAutoFit/>
          </a:bodyPr>
          <a:lstStyle/>
          <a:p>
            <a:r>
              <a:rPr lang="cs-CZ" sz="2000"/>
              <a:t>●</a:t>
            </a:r>
            <a:r>
              <a:rPr lang="cs-CZ"/>
              <a:t> </a:t>
            </a:r>
            <a:r>
              <a:rPr lang="cs-CZ" sz="2000" b="1"/>
              <a:t>Lakto vegetariánství (ne: maso a vejce)</a:t>
            </a:r>
          </a:p>
        </p:txBody>
      </p:sp>
      <p:sp>
        <p:nvSpPr>
          <p:cNvPr id="11289" name="Text Box 25"/>
          <p:cNvSpPr txBox="1">
            <a:spLocks noChangeArrowheads="1"/>
          </p:cNvSpPr>
          <p:nvPr/>
        </p:nvSpPr>
        <p:spPr bwMode="auto">
          <a:xfrm>
            <a:off x="611188" y="3644900"/>
            <a:ext cx="5003800" cy="396875"/>
          </a:xfrm>
          <a:prstGeom prst="rect">
            <a:avLst/>
          </a:prstGeom>
          <a:noFill/>
          <a:ln w="9525">
            <a:noFill/>
            <a:miter lim="800000"/>
            <a:headEnd/>
            <a:tailEnd/>
          </a:ln>
        </p:spPr>
        <p:txBody>
          <a:bodyPr wrap="none">
            <a:spAutoFit/>
          </a:bodyPr>
          <a:lstStyle/>
          <a:p>
            <a:r>
              <a:rPr lang="cs-CZ" sz="2000"/>
              <a:t>●</a:t>
            </a:r>
            <a:r>
              <a:rPr lang="cs-CZ"/>
              <a:t> </a:t>
            </a:r>
            <a:r>
              <a:rPr lang="cs-CZ" sz="2000" b="1"/>
              <a:t>Ovo</a:t>
            </a:r>
            <a:r>
              <a:rPr lang="cs-CZ" b="1"/>
              <a:t> </a:t>
            </a:r>
            <a:r>
              <a:rPr lang="cs-CZ" sz="2000" b="1"/>
              <a:t>vegetariánství (ne: maso a mléko)</a:t>
            </a:r>
          </a:p>
        </p:txBody>
      </p:sp>
      <p:grpSp>
        <p:nvGrpSpPr>
          <p:cNvPr id="11298" name="Group 34"/>
          <p:cNvGrpSpPr>
            <a:grpSpLocks/>
          </p:cNvGrpSpPr>
          <p:nvPr/>
        </p:nvGrpSpPr>
        <p:grpSpPr bwMode="auto">
          <a:xfrm>
            <a:off x="6659563" y="2133600"/>
            <a:ext cx="2014537" cy="1296988"/>
            <a:chOff x="2092" y="1315"/>
            <a:chExt cx="695" cy="480"/>
          </a:xfrm>
        </p:grpSpPr>
        <p:pic>
          <p:nvPicPr>
            <p:cNvPr id="2" name="Picture 15" descr="JUP40a231_maso"/>
            <p:cNvPicPr>
              <a:picLocks noChangeAspect="1" noChangeArrowheads="1"/>
            </p:cNvPicPr>
            <p:nvPr/>
          </p:nvPicPr>
          <p:blipFill>
            <a:blip r:embed="rId3"/>
            <a:srcRect l="11998" r="41995"/>
            <a:stretch>
              <a:fillRect/>
            </a:stretch>
          </p:blipFill>
          <p:spPr bwMode="auto">
            <a:xfrm rot="-5400000">
              <a:off x="2200" y="1207"/>
              <a:ext cx="480" cy="695"/>
            </a:xfrm>
            <a:prstGeom prst="rect">
              <a:avLst/>
            </a:prstGeom>
            <a:noFill/>
            <a:ln w="9525">
              <a:noFill/>
              <a:miter lim="800000"/>
              <a:headEnd/>
              <a:tailEnd/>
            </a:ln>
          </p:spPr>
        </p:pic>
        <p:grpSp>
          <p:nvGrpSpPr>
            <p:cNvPr id="3" name="Group 30"/>
            <p:cNvGrpSpPr>
              <a:grpSpLocks/>
            </p:cNvGrpSpPr>
            <p:nvPr/>
          </p:nvGrpSpPr>
          <p:grpSpPr bwMode="auto">
            <a:xfrm>
              <a:off x="2336" y="1389"/>
              <a:ext cx="272" cy="362"/>
              <a:chOff x="3742" y="2251"/>
              <a:chExt cx="499" cy="499"/>
            </a:xfrm>
          </p:grpSpPr>
          <p:sp>
            <p:nvSpPr>
              <p:cNvPr id="4" name="Line 28"/>
              <p:cNvSpPr>
                <a:spLocks noChangeShapeType="1"/>
              </p:cNvSpPr>
              <p:nvPr/>
            </p:nvSpPr>
            <p:spPr bwMode="auto">
              <a:xfrm flipV="1">
                <a:off x="3742" y="2296"/>
                <a:ext cx="499" cy="409"/>
              </a:xfrm>
              <a:prstGeom prst="line">
                <a:avLst/>
              </a:prstGeom>
              <a:noFill/>
              <a:ln w="25400">
                <a:solidFill>
                  <a:srgbClr val="0000FF"/>
                </a:solidFill>
                <a:round/>
                <a:headEnd/>
                <a:tailEnd/>
              </a:ln>
            </p:spPr>
            <p:txBody>
              <a:bodyPr/>
              <a:lstStyle/>
              <a:p>
                <a:endParaRPr lang="cs-CZ"/>
              </a:p>
            </p:txBody>
          </p:sp>
          <p:sp>
            <p:nvSpPr>
              <p:cNvPr id="5" name="Line 29"/>
              <p:cNvSpPr>
                <a:spLocks noChangeShapeType="1"/>
              </p:cNvSpPr>
              <p:nvPr/>
            </p:nvSpPr>
            <p:spPr bwMode="auto">
              <a:xfrm>
                <a:off x="3833" y="2251"/>
                <a:ext cx="363" cy="499"/>
              </a:xfrm>
              <a:prstGeom prst="line">
                <a:avLst/>
              </a:prstGeom>
              <a:noFill/>
              <a:ln w="25400">
                <a:solidFill>
                  <a:srgbClr val="0000FF"/>
                </a:solidFill>
                <a:round/>
                <a:headEnd/>
                <a:tailEnd/>
              </a:ln>
            </p:spPr>
            <p:txBody>
              <a:bodyPr/>
              <a:lstStyle/>
              <a:p>
                <a:endParaRPr lang="cs-CZ"/>
              </a:p>
            </p:txBody>
          </p:sp>
        </p:grpSp>
      </p:grpSp>
      <p:sp>
        <p:nvSpPr>
          <p:cNvPr id="11271" name="Shape 40"/>
          <p:cNvSpPr txBox="1">
            <a:spLocks noChangeArrowheads="1"/>
          </p:cNvSpPr>
          <p:nvPr/>
        </p:nvSpPr>
        <p:spPr bwMode="auto">
          <a:xfrm>
            <a:off x="684213" y="404813"/>
            <a:ext cx="3529012" cy="504825"/>
          </a:xfrm>
          <a:prstGeom prst="rect">
            <a:avLst/>
          </a:prstGeom>
          <a:noFill/>
          <a:ln w="9525">
            <a:noFill/>
            <a:miter lim="800000"/>
            <a:headEnd/>
            <a:tailEnd/>
          </a:ln>
        </p:spPr>
        <p:txBody>
          <a:bodyPr lIns="91425" tIns="91425" rIns="91425" bIns="91425"/>
          <a:lstStyle/>
          <a:p>
            <a:r>
              <a:rPr lang="cs-CZ" sz="2800" b="1">
                <a:solidFill>
                  <a:schemeClr val="bg1"/>
                </a:solidFill>
              </a:rPr>
              <a:t>Základní pojmy</a:t>
            </a:r>
          </a:p>
        </p:txBody>
      </p:sp>
      <p:grpSp>
        <p:nvGrpSpPr>
          <p:cNvPr id="11338" name="Group 74"/>
          <p:cNvGrpSpPr>
            <a:grpSpLocks/>
          </p:cNvGrpSpPr>
          <p:nvPr/>
        </p:nvGrpSpPr>
        <p:grpSpPr bwMode="auto">
          <a:xfrm>
            <a:off x="484188" y="4581525"/>
            <a:ext cx="6030912" cy="1460500"/>
            <a:chOff x="305" y="2886"/>
            <a:chExt cx="3799" cy="920"/>
          </a:xfrm>
        </p:grpSpPr>
        <p:sp>
          <p:nvSpPr>
            <p:cNvPr id="11284" name="Rectangle 26"/>
            <p:cNvSpPr>
              <a:spLocks noChangeArrowheads="1"/>
            </p:cNvSpPr>
            <p:nvPr/>
          </p:nvSpPr>
          <p:spPr bwMode="auto">
            <a:xfrm>
              <a:off x="385" y="3249"/>
              <a:ext cx="3719" cy="557"/>
            </a:xfrm>
            <a:prstGeom prst="rect">
              <a:avLst/>
            </a:prstGeom>
            <a:noFill/>
            <a:ln w="9525">
              <a:noFill/>
              <a:miter lim="800000"/>
              <a:headEnd/>
              <a:tailEnd/>
            </a:ln>
          </p:spPr>
          <p:txBody>
            <a:bodyPr>
              <a:spAutoFit/>
            </a:bodyPr>
            <a:lstStyle/>
            <a:p>
              <a:r>
                <a:rPr lang="cs-CZ" sz="2000"/>
                <a:t>● Veganství (ne: veškeré živočišné produkty)</a:t>
              </a:r>
            </a:p>
            <a:p>
              <a:endParaRPr lang="cs-CZ" sz="1200"/>
            </a:p>
            <a:p>
              <a:r>
                <a:rPr lang="cs-CZ" sz="2000"/>
                <a:t>● Vitariánství (=vegan + vše tepelně neupravené)</a:t>
              </a:r>
            </a:p>
          </p:txBody>
        </p:sp>
        <p:sp>
          <p:nvSpPr>
            <p:cNvPr id="11285" name="Rectangle 70"/>
            <p:cNvSpPr>
              <a:spLocks noChangeArrowheads="1"/>
            </p:cNvSpPr>
            <p:nvPr/>
          </p:nvSpPr>
          <p:spPr bwMode="auto">
            <a:xfrm>
              <a:off x="305" y="2886"/>
              <a:ext cx="806" cy="288"/>
            </a:xfrm>
            <a:prstGeom prst="rect">
              <a:avLst/>
            </a:prstGeom>
            <a:noFill/>
            <a:ln w="9525" algn="ctr">
              <a:noFill/>
              <a:miter lim="800000"/>
              <a:headEnd/>
              <a:tailEnd/>
            </a:ln>
          </p:spPr>
          <p:txBody>
            <a:bodyPr>
              <a:spAutoFit/>
            </a:bodyPr>
            <a:lstStyle/>
            <a:p>
              <a:r>
                <a:rPr lang="cs-CZ" sz="2400" b="1">
                  <a:solidFill>
                    <a:srgbClr val="990000"/>
                  </a:solidFill>
                </a:rPr>
                <a:t>Vegani</a:t>
              </a:r>
            </a:p>
          </p:txBody>
        </p:sp>
      </p:grpSp>
      <p:pic>
        <p:nvPicPr>
          <p:cNvPr id="11337" name="Picture 73" descr="zensen-kreslena-rostlina-38"/>
          <p:cNvPicPr>
            <a:picLocks noChangeAspect="1" noChangeArrowheads="1"/>
          </p:cNvPicPr>
          <p:nvPr/>
        </p:nvPicPr>
        <p:blipFill>
          <a:blip r:embed="rId4"/>
          <a:srcRect/>
          <a:stretch>
            <a:fillRect/>
          </a:stretch>
        </p:blipFill>
        <p:spPr bwMode="auto">
          <a:xfrm>
            <a:off x="7740650" y="476250"/>
            <a:ext cx="808038" cy="808038"/>
          </a:xfrm>
          <a:prstGeom prst="rect">
            <a:avLst/>
          </a:prstGeom>
          <a:noFill/>
          <a:ln w="9525">
            <a:noFill/>
            <a:miter lim="800000"/>
            <a:headEnd/>
            <a:tailEnd/>
          </a:ln>
        </p:spPr>
      </p:pic>
      <p:grpSp>
        <p:nvGrpSpPr>
          <p:cNvPr id="11351" name="Group 87"/>
          <p:cNvGrpSpPr>
            <a:grpSpLocks/>
          </p:cNvGrpSpPr>
          <p:nvPr/>
        </p:nvGrpSpPr>
        <p:grpSpPr bwMode="auto">
          <a:xfrm>
            <a:off x="6659563" y="3500438"/>
            <a:ext cx="2016125" cy="1458912"/>
            <a:chOff x="4195" y="2205"/>
            <a:chExt cx="1270" cy="919"/>
          </a:xfrm>
        </p:grpSpPr>
        <p:pic>
          <p:nvPicPr>
            <p:cNvPr id="11280" name="Picture 51" descr="mleko_sklenice_denik_clanek_solo%5b1%5d"/>
            <p:cNvPicPr>
              <a:picLocks noChangeAspect="1" noChangeArrowheads="1"/>
            </p:cNvPicPr>
            <p:nvPr/>
          </p:nvPicPr>
          <p:blipFill>
            <a:blip r:embed="rId5"/>
            <a:srcRect/>
            <a:stretch>
              <a:fillRect/>
            </a:stretch>
          </p:blipFill>
          <p:spPr bwMode="auto">
            <a:xfrm>
              <a:off x="4195" y="2205"/>
              <a:ext cx="1270" cy="919"/>
            </a:xfrm>
            <a:prstGeom prst="rect">
              <a:avLst/>
            </a:prstGeom>
            <a:noFill/>
            <a:ln w="9525">
              <a:noFill/>
              <a:miter lim="800000"/>
              <a:headEnd/>
              <a:tailEnd/>
            </a:ln>
          </p:spPr>
        </p:pic>
        <p:grpSp>
          <p:nvGrpSpPr>
            <p:cNvPr id="11281" name="Group 77"/>
            <p:cNvGrpSpPr>
              <a:grpSpLocks/>
            </p:cNvGrpSpPr>
            <p:nvPr/>
          </p:nvGrpSpPr>
          <p:grpSpPr bwMode="auto">
            <a:xfrm>
              <a:off x="4604" y="2341"/>
              <a:ext cx="496" cy="616"/>
              <a:chOff x="3742" y="2251"/>
              <a:chExt cx="499" cy="499"/>
            </a:xfrm>
          </p:grpSpPr>
          <p:sp>
            <p:nvSpPr>
              <p:cNvPr id="11282" name="Line 78"/>
              <p:cNvSpPr>
                <a:spLocks noChangeShapeType="1"/>
              </p:cNvSpPr>
              <p:nvPr/>
            </p:nvSpPr>
            <p:spPr bwMode="auto">
              <a:xfrm flipV="1">
                <a:off x="3742" y="2296"/>
                <a:ext cx="499" cy="409"/>
              </a:xfrm>
              <a:prstGeom prst="line">
                <a:avLst/>
              </a:prstGeom>
              <a:noFill/>
              <a:ln w="25400">
                <a:solidFill>
                  <a:srgbClr val="0000FF"/>
                </a:solidFill>
                <a:round/>
                <a:headEnd/>
                <a:tailEnd/>
              </a:ln>
            </p:spPr>
            <p:txBody>
              <a:bodyPr/>
              <a:lstStyle/>
              <a:p>
                <a:endParaRPr lang="cs-CZ"/>
              </a:p>
            </p:txBody>
          </p:sp>
          <p:sp>
            <p:nvSpPr>
              <p:cNvPr id="11283" name="Line 79"/>
              <p:cNvSpPr>
                <a:spLocks noChangeShapeType="1"/>
              </p:cNvSpPr>
              <p:nvPr/>
            </p:nvSpPr>
            <p:spPr bwMode="auto">
              <a:xfrm>
                <a:off x="3833" y="2251"/>
                <a:ext cx="363" cy="499"/>
              </a:xfrm>
              <a:prstGeom prst="line">
                <a:avLst/>
              </a:prstGeom>
              <a:noFill/>
              <a:ln w="25400">
                <a:solidFill>
                  <a:srgbClr val="0000FF"/>
                </a:solidFill>
                <a:round/>
                <a:headEnd/>
                <a:tailEnd/>
              </a:ln>
            </p:spPr>
            <p:txBody>
              <a:bodyPr/>
              <a:lstStyle/>
              <a:p>
                <a:endParaRPr lang="cs-CZ"/>
              </a:p>
            </p:txBody>
          </p:sp>
        </p:grpSp>
      </p:grpSp>
      <p:grpSp>
        <p:nvGrpSpPr>
          <p:cNvPr id="11350" name="Group 86"/>
          <p:cNvGrpSpPr>
            <a:grpSpLocks/>
          </p:cNvGrpSpPr>
          <p:nvPr/>
        </p:nvGrpSpPr>
        <p:grpSpPr bwMode="auto">
          <a:xfrm>
            <a:off x="6659563" y="5013325"/>
            <a:ext cx="2014537" cy="1441450"/>
            <a:chOff x="4195" y="3158"/>
            <a:chExt cx="1269" cy="908"/>
          </a:xfrm>
        </p:grpSpPr>
        <p:pic>
          <p:nvPicPr>
            <p:cNvPr id="11276" name="Picture 53" descr="velikonoce_vajicko_vejce_smile"/>
            <p:cNvPicPr>
              <a:picLocks noChangeAspect="1" noChangeArrowheads="1"/>
            </p:cNvPicPr>
            <p:nvPr/>
          </p:nvPicPr>
          <p:blipFill>
            <a:blip r:embed="rId6"/>
            <a:srcRect/>
            <a:stretch>
              <a:fillRect/>
            </a:stretch>
          </p:blipFill>
          <p:spPr bwMode="auto">
            <a:xfrm>
              <a:off x="4195" y="3158"/>
              <a:ext cx="1269" cy="908"/>
            </a:xfrm>
            <a:prstGeom prst="rect">
              <a:avLst/>
            </a:prstGeom>
            <a:noFill/>
            <a:ln w="9525">
              <a:noFill/>
              <a:miter lim="800000"/>
              <a:headEnd/>
              <a:tailEnd/>
            </a:ln>
          </p:spPr>
        </p:pic>
        <p:grpSp>
          <p:nvGrpSpPr>
            <p:cNvPr id="11277" name="Group 80"/>
            <p:cNvGrpSpPr>
              <a:grpSpLocks/>
            </p:cNvGrpSpPr>
            <p:nvPr/>
          </p:nvGrpSpPr>
          <p:grpSpPr bwMode="auto">
            <a:xfrm>
              <a:off x="4604" y="3294"/>
              <a:ext cx="496" cy="616"/>
              <a:chOff x="3742" y="2251"/>
              <a:chExt cx="499" cy="499"/>
            </a:xfrm>
          </p:grpSpPr>
          <p:sp>
            <p:nvSpPr>
              <p:cNvPr id="11278" name="Line 81"/>
              <p:cNvSpPr>
                <a:spLocks noChangeShapeType="1"/>
              </p:cNvSpPr>
              <p:nvPr/>
            </p:nvSpPr>
            <p:spPr bwMode="auto">
              <a:xfrm flipV="1">
                <a:off x="3742" y="2296"/>
                <a:ext cx="499" cy="409"/>
              </a:xfrm>
              <a:prstGeom prst="line">
                <a:avLst/>
              </a:prstGeom>
              <a:noFill/>
              <a:ln w="25400">
                <a:solidFill>
                  <a:srgbClr val="0000FF"/>
                </a:solidFill>
                <a:round/>
                <a:headEnd/>
                <a:tailEnd/>
              </a:ln>
            </p:spPr>
            <p:txBody>
              <a:bodyPr/>
              <a:lstStyle/>
              <a:p>
                <a:endParaRPr lang="cs-CZ"/>
              </a:p>
            </p:txBody>
          </p:sp>
          <p:sp>
            <p:nvSpPr>
              <p:cNvPr id="11279" name="Line 82"/>
              <p:cNvSpPr>
                <a:spLocks noChangeShapeType="1"/>
              </p:cNvSpPr>
              <p:nvPr/>
            </p:nvSpPr>
            <p:spPr bwMode="auto">
              <a:xfrm>
                <a:off x="3833" y="2251"/>
                <a:ext cx="363" cy="499"/>
              </a:xfrm>
              <a:prstGeom prst="line">
                <a:avLst/>
              </a:prstGeom>
              <a:noFill/>
              <a:ln w="25400">
                <a:solidFill>
                  <a:srgbClr val="0000FF"/>
                </a:solidFill>
                <a:round/>
                <a:headEnd/>
                <a:tailEnd/>
              </a:ln>
            </p:spPr>
            <p:txBody>
              <a:bodyPr/>
              <a:lstStyle/>
              <a:p>
                <a:endParaRPr lang="cs-CZ"/>
              </a:p>
            </p:txBody>
          </p:sp>
        </p:gr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87"/>
                                        </p:tgtEl>
                                        <p:attrNameLst>
                                          <p:attrName>style.visibility</p:attrName>
                                        </p:attrNameLst>
                                      </p:cBhvr>
                                      <p:to>
                                        <p:strVal val="visible"/>
                                      </p:to>
                                    </p:set>
                                    <p:animEffect transition="in" filter="blinds(horizontal)">
                                      <p:cBhvr>
                                        <p:cTn id="7" dur="500"/>
                                        <p:tgtEl>
                                          <p:spTgt spid="11287"/>
                                        </p:tgtEl>
                                      </p:cBhvr>
                                    </p:animEffect>
                                  </p:childTnLst>
                                </p:cTn>
                              </p:par>
                              <p:par>
                                <p:cTn id="8" presetID="3" presetClass="entr" presetSubtype="10" fill="hold" nodeType="withEffect">
                                  <p:stCondLst>
                                    <p:cond delay="0"/>
                                  </p:stCondLst>
                                  <p:childTnLst>
                                    <p:set>
                                      <p:cBhvr>
                                        <p:cTn id="9" dur="1" fill="hold">
                                          <p:stCondLst>
                                            <p:cond delay="0"/>
                                          </p:stCondLst>
                                        </p:cTn>
                                        <p:tgtEl>
                                          <p:spTgt spid="11337"/>
                                        </p:tgtEl>
                                        <p:attrNameLst>
                                          <p:attrName>style.visibility</p:attrName>
                                        </p:attrNameLst>
                                      </p:cBhvr>
                                      <p:to>
                                        <p:strVal val="visible"/>
                                      </p:to>
                                    </p:set>
                                    <p:animEffect transition="in" filter="blinds(horizontal)">
                                      <p:cBhvr>
                                        <p:cTn id="10" dur="500"/>
                                        <p:tgtEl>
                                          <p:spTgt spid="1133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11286"/>
                                        </p:tgtEl>
                                        <p:attrNameLst>
                                          <p:attrName>style.visibility</p:attrName>
                                        </p:attrNameLst>
                                      </p:cBhvr>
                                      <p:to>
                                        <p:strVal val="visible"/>
                                      </p:to>
                                    </p:set>
                                    <p:animEffect transition="in" filter="blinds(horizontal)">
                                      <p:cBhvr>
                                        <p:cTn id="15" dur="500"/>
                                        <p:tgtEl>
                                          <p:spTgt spid="11286"/>
                                        </p:tgtEl>
                                      </p:cBhvr>
                                    </p:animEffect>
                                  </p:childTnLst>
                                  <p:subTnLst>
                                    <p:animClr clrSpc="rgb" dir="cw">
                                      <p:cBhvr override="childStyle">
                                        <p:cTn dur="1" fill="hold" display="0" masterRel="nextClick" afterEffect="1"/>
                                        <p:tgtEl>
                                          <p:spTgt spid="11286"/>
                                        </p:tgtEl>
                                        <p:attrNameLst>
                                          <p:attrName>ppt_c</p:attrName>
                                        </p:attrNameLst>
                                      </p:cBhvr>
                                      <p:to>
                                        <a:srgbClr val="777777"/>
                                      </p:to>
                                    </p:animClr>
                                  </p:subTnLst>
                                </p:cTn>
                              </p:par>
                              <p:par>
                                <p:cTn id="16" presetID="3" presetClass="entr" presetSubtype="10" fill="hold" nodeType="withEffect">
                                  <p:stCondLst>
                                    <p:cond delay="0"/>
                                  </p:stCondLst>
                                  <p:childTnLst>
                                    <p:set>
                                      <p:cBhvr>
                                        <p:cTn id="17" dur="1" fill="hold">
                                          <p:stCondLst>
                                            <p:cond delay="0"/>
                                          </p:stCondLst>
                                        </p:cTn>
                                        <p:tgtEl>
                                          <p:spTgt spid="11298"/>
                                        </p:tgtEl>
                                        <p:attrNameLst>
                                          <p:attrName>style.visibility</p:attrName>
                                        </p:attrNameLst>
                                      </p:cBhvr>
                                      <p:to>
                                        <p:strVal val="visible"/>
                                      </p:to>
                                    </p:set>
                                    <p:animEffect transition="in" filter="blinds(horizontal)">
                                      <p:cBhvr>
                                        <p:cTn id="18" dur="500"/>
                                        <p:tgtEl>
                                          <p:spTgt spid="1129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288"/>
                                        </p:tgtEl>
                                        <p:attrNameLst>
                                          <p:attrName>style.visibility</p:attrName>
                                        </p:attrNameLst>
                                      </p:cBhvr>
                                      <p:to>
                                        <p:strVal val="visible"/>
                                      </p:to>
                                    </p:set>
                                    <p:animEffect transition="in" filter="blinds(horizontal)">
                                      <p:cBhvr>
                                        <p:cTn id="23" dur="500"/>
                                        <p:tgtEl>
                                          <p:spTgt spid="11288"/>
                                        </p:tgtEl>
                                      </p:cBhvr>
                                    </p:animEffect>
                                  </p:childTnLst>
                                  <p:subTnLst>
                                    <p:animClr clrSpc="rgb" dir="cw">
                                      <p:cBhvr override="childStyle">
                                        <p:cTn dur="1" fill="hold" display="0" masterRel="nextClick" afterEffect="1"/>
                                        <p:tgtEl>
                                          <p:spTgt spid="11288"/>
                                        </p:tgtEl>
                                        <p:attrNameLst>
                                          <p:attrName>ppt_c</p:attrName>
                                        </p:attrNameLst>
                                      </p:cBhvr>
                                      <p:to>
                                        <a:srgbClr val="777777"/>
                                      </p:to>
                                    </p:animClr>
                                  </p:subTnLst>
                                </p:cTn>
                              </p:par>
                              <p:par>
                                <p:cTn id="24" presetID="3" presetClass="entr" presetSubtype="10" fill="hold" nodeType="withEffect">
                                  <p:stCondLst>
                                    <p:cond delay="0"/>
                                  </p:stCondLst>
                                  <p:childTnLst>
                                    <p:set>
                                      <p:cBhvr>
                                        <p:cTn id="25" dur="1" fill="hold">
                                          <p:stCondLst>
                                            <p:cond delay="0"/>
                                          </p:stCondLst>
                                        </p:cTn>
                                        <p:tgtEl>
                                          <p:spTgt spid="11298"/>
                                        </p:tgtEl>
                                        <p:attrNameLst>
                                          <p:attrName>style.visibility</p:attrName>
                                        </p:attrNameLst>
                                      </p:cBhvr>
                                      <p:to>
                                        <p:strVal val="visible"/>
                                      </p:to>
                                    </p:set>
                                    <p:animEffect transition="in" filter="blinds(horizontal)">
                                      <p:cBhvr>
                                        <p:cTn id="26" dur="500"/>
                                        <p:tgtEl>
                                          <p:spTgt spid="11298"/>
                                        </p:tgtEl>
                                      </p:cBhvr>
                                    </p:animEffect>
                                  </p:childTnLst>
                                </p:cTn>
                              </p:par>
                              <p:par>
                                <p:cTn id="27" presetID="3" presetClass="entr" presetSubtype="10" fill="hold" nodeType="withEffect">
                                  <p:stCondLst>
                                    <p:cond delay="0"/>
                                  </p:stCondLst>
                                  <p:childTnLst>
                                    <p:set>
                                      <p:cBhvr>
                                        <p:cTn id="28" dur="1" fill="hold">
                                          <p:stCondLst>
                                            <p:cond delay="0"/>
                                          </p:stCondLst>
                                        </p:cTn>
                                        <p:tgtEl>
                                          <p:spTgt spid="11350"/>
                                        </p:tgtEl>
                                        <p:attrNameLst>
                                          <p:attrName>style.visibility</p:attrName>
                                        </p:attrNameLst>
                                      </p:cBhvr>
                                      <p:to>
                                        <p:strVal val="visible"/>
                                      </p:to>
                                    </p:set>
                                    <p:animEffect transition="in" filter="blinds(horizontal)">
                                      <p:cBhvr>
                                        <p:cTn id="29" dur="500"/>
                                        <p:tgtEl>
                                          <p:spTgt spid="1135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11350"/>
                                        </p:tgtEl>
                                      </p:cBhvr>
                                    </p:animEffect>
                                    <p:set>
                                      <p:cBhvr>
                                        <p:cTn id="34" dur="1" fill="hold">
                                          <p:stCondLst>
                                            <p:cond delay="499"/>
                                          </p:stCondLst>
                                        </p:cTn>
                                        <p:tgtEl>
                                          <p:spTgt spid="1135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289"/>
                                        </p:tgtEl>
                                        <p:attrNameLst>
                                          <p:attrName>style.visibility</p:attrName>
                                        </p:attrNameLst>
                                      </p:cBhvr>
                                      <p:to>
                                        <p:strVal val="visible"/>
                                      </p:to>
                                    </p:set>
                                    <p:animEffect transition="in" filter="blinds(horizontal)">
                                      <p:cBhvr>
                                        <p:cTn id="39" dur="500"/>
                                        <p:tgtEl>
                                          <p:spTgt spid="11289"/>
                                        </p:tgtEl>
                                      </p:cBhvr>
                                    </p:animEffect>
                                  </p:childTnLst>
                                  <p:subTnLst>
                                    <p:animClr clrSpc="rgb" dir="cw">
                                      <p:cBhvr override="childStyle">
                                        <p:cTn dur="1" fill="hold" display="0" masterRel="nextClick" afterEffect="1"/>
                                        <p:tgtEl>
                                          <p:spTgt spid="11289"/>
                                        </p:tgtEl>
                                        <p:attrNameLst>
                                          <p:attrName>ppt_c</p:attrName>
                                        </p:attrNameLst>
                                      </p:cBhvr>
                                      <p:to>
                                        <a:srgbClr val="777777"/>
                                      </p:to>
                                    </p:animClr>
                                  </p:subTnLst>
                                </p:cTn>
                              </p:par>
                              <p:par>
                                <p:cTn id="40" presetID="3" presetClass="entr" presetSubtype="10" fill="hold" nodeType="withEffect">
                                  <p:stCondLst>
                                    <p:cond delay="0"/>
                                  </p:stCondLst>
                                  <p:childTnLst>
                                    <p:set>
                                      <p:cBhvr>
                                        <p:cTn id="41" dur="1" fill="hold">
                                          <p:stCondLst>
                                            <p:cond delay="0"/>
                                          </p:stCondLst>
                                        </p:cTn>
                                        <p:tgtEl>
                                          <p:spTgt spid="11298"/>
                                        </p:tgtEl>
                                        <p:attrNameLst>
                                          <p:attrName>style.visibility</p:attrName>
                                        </p:attrNameLst>
                                      </p:cBhvr>
                                      <p:to>
                                        <p:strVal val="visible"/>
                                      </p:to>
                                    </p:set>
                                    <p:animEffect transition="in" filter="blinds(horizontal)">
                                      <p:cBhvr>
                                        <p:cTn id="42" dur="500"/>
                                        <p:tgtEl>
                                          <p:spTgt spid="11298"/>
                                        </p:tgtEl>
                                      </p:cBhvr>
                                    </p:animEffect>
                                  </p:childTnLst>
                                </p:cTn>
                              </p:par>
                              <p:par>
                                <p:cTn id="43" presetID="3" presetClass="entr" presetSubtype="10" fill="hold" nodeType="withEffect">
                                  <p:stCondLst>
                                    <p:cond delay="0"/>
                                  </p:stCondLst>
                                  <p:childTnLst>
                                    <p:set>
                                      <p:cBhvr>
                                        <p:cTn id="44" dur="1" fill="hold">
                                          <p:stCondLst>
                                            <p:cond delay="0"/>
                                          </p:stCondLst>
                                        </p:cTn>
                                        <p:tgtEl>
                                          <p:spTgt spid="11351"/>
                                        </p:tgtEl>
                                        <p:attrNameLst>
                                          <p:attrName>style.visibility</p:attrName>
                                        </p:attrNameLst>
                                      </p:cBhvr>
                                      <p:to>
                                        <p:strVal val="visible"/>
                                      </p:to>
                                    </p:set>
                                    <p:animEffect transition="in" filter="blinds(horizontal)">
                                      <p:cBhvr>
                                        <p:cTn id="45" dur="500"/>
                                        <p:tgtEl>
                                          <p:spTgt spid="1135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nodeType="clickEffect">
                                  <p:stCondLst>
                                    <p:cond delay="0"/>
                                  </p:stCondLst>
                                  <p:childTnLst>
                                    <p:animEffect transition="out" filter="blinds(horizontal)">
                                      <p:cBhvr>
                                        <p:cTn id="49" dur="500"/>
                                        <p:tgtEl>
                                          <p:spTgt spid="11351"/>
                                        </p:tgtEl>
                                      </p:cBhvr>
                                    </p:animEffect>
                                    <p:set>
                                      <p:cBhvr>
                                        <p:cTn id="50" dur="1" fill="hold">
                                          <p:stCondLst>
                                            <p:cond delay="499"/>
                                          </p:stCondLst>
                                        </p:cTn>
                                        <p:tgtEl>
                                          <p:spTgt spid="1135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1338"/>
                                        </p:tgtEl>
                                        <p:attrNameLst>
                                          <p:attrName>style.visibility</p:attrName>
                                        </p:attrNameLst>
                                      </p:cBhvr>
                                      <p:to>
                                        <p:strVal val="visible"/>
                                      </p:to>
                                    </p:set>
                                    <p:animEffect transition="in" filter="blinds(horizontal)">
                                      <p:cBhvr>
                                        <p:cTn id="55" dur="500"/>
                                        <p:tgtEl>
                                          <p:spTgt spid="11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7" grpId="0"/>
      <p:bldP spid="11286" grpId="1"/>
      <p:bldP spid="11288" grpId="0"/>
      <p:bldP spid="112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ChangeArrowheads="1"/>
          </p:cNvSpPr>
          <p:nvPr/>
        </p:nvSpPr>
        <p:spPr bwMode="auto">
          <a:xfrm>
            <a:off x="468313" y="1697038"/>
            <a:ext cx="8353425" cy="2370137"/>
          </a:xfrm>
          <a:prstGeom prst="rect">
            <a:avLst/>
          </a:prstGeom>
          <a:noFill/>
          <a:ln w="9525">
            <a:noFill/>
            <a:miter lim="800000"/>
            <a:headEnd/>
            <a:tailEnd/>
          </a:ln>
        </p:spPr>
        <p:txBody>
          <a:bodyPr anchor="ctr">
            <a:spAutoFit/>
          </a:bodyPr>
          <a:lstStyle/>
          <a:p>
            <a:pPr algn="ctr"/>
            <a:r>
              <a:rPr lang="cs-CZ" sz="3200" b="1">
                <a:solidFill>
                  <a:srgbClr val="990000"/>
                </a:solidFill>
              </a:rPr>
              <a:t>vegetariánství</a:t>
            </a:r>
            <a:r>
              <a:rPr lang="cs-CZ" sz="2800" b="1">
                <a:solidFill>
                  <a:schemeClr val="accent1"/>
                </a:solidFill>
              </a:rPr>
              <a:t> </a:t>
            </a:r>
          </a:p>
          <a:p>
            <a:pPr algn="ctr"/>
            <a:r>
              <a:rPr lang="cs-CZ" sz="2800" b="1">
                <a:solidFill>
                  <a:schemeClr val="accent1"/>
                </a:solidFill>
              </a:rPr>
              <a:t>je možnou alternativou stravování pro dospělého jedince a sportovce, ale je přitom potřeba dbát na to, abychom přijímali </a:t>
            </a:r>
          </a:p>
          <a:p>
            <a:pPr algn="ctr"/>
            <a:r>
              <a:rPr lang="cs-CZ" sz="3200" b="1">
                <a:solidFill>
                  <a:srgbClr val="990000"/>
                </a:solidFill>
              </a:rPr>
              <a:t>vyváženou a správně poskládanou stravu.</a:t>
            </a:r>
            <a:endParaRPr lang="cs-CZ" sz="2800" b="1">
              <a:solidFill>
                <a:schemeClr val="accent1"/>
              </a:solidFil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50178"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50179"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50180"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50181"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50182"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50183"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50184"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50185"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50186"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50187"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50188"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50189"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50190"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50191"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50192"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50193"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50194"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50195"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50196"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50197"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50198"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50199"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50200"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50201"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50202"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50203"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50204"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50205"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50206"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50207"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50208"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50209"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50210"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50211"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50212"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50213" name="AutoShape 41"/>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50214" name="Shape 40"/>
          <p:cNvSpPr txBox="1">
            <a:spLocks noChangeArrowheads="1"/>
          </p:cNvSpPr>
          <p:nvPr/>
        </p:nvSpPr>
        <p:spPr bwMode="auto">
          <a:xfrm>
            <a:off x="684213" y="404813"/>
            <a:ext cx="7416800" cy="504825"/>
          </a:xfrm>
          <a:prstGeom prst="rect">
            <a:avLst/>
          </a:prstGeom>
          <a:noFill/>
          <a:ln w="9525">
            <a:noFill/>
            <a:miter lim="800000"/>
            <a:headEnd/>
            <a:tailEnd/>
          </a:ln>
        </p:spPr>
        <p:txBody>
          <a:bodyPr lIns="91425" tIns="91425" rIns="91425" bIns="91425"/>
          <a:lstStyle/>
          <a:p>
            <a:r>
              <a:rPr lang="cs-CZ" sz="2800" b="1">
                <a:solidFill>
                  <a:schemeClr val="bg1"/>
                </a:solidFill>
              </a:rPr>
              <a:t>Opakování, práce s pracovním sešitem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468313" y="3473450"/>
            <a:ext cx="8424862" cy="3405188"/>
          </a:xfrm>
          <a:prstGeom prst="rect">
            <a:avLst/>
          </a:prstGeom>
          <a:noFill/>
          <a:ln w="9525">
            <a:noFill/>
            <a:miter lim="800000"/>
            <a:headEnd/>
            <a:tailEnd/>
          </a:ln>
        </p:spPr>
        <p:txBody>
          <a:bodyPr>
            <a:spAutoFit/>
          </a:bodyPr>
          <a:lstStyle/>
          <a:p>
            <a:r>
              <a:rPr lang="cs-CZ" b="1">
                <a:solidFill>
                  <a:srgbClr val="000066"/>
                </a:solidFill>
              </a:rPr>
              <a:t>Internetové zdroje</a:t>
            </a:r>
          </a:p>
          <a:p>
            <a:endParaRPr lang="cs-CZ" sz="800" b="1">
              <a:solidFill>
                <a:srgbClr val="000066"/>
              </a:solidFill>
            </a:endParaRPr>
          </a:p>
          <a:p>
            <a:r>
              <a:rPr lang="cs-CZ">
                <a:hlinkClick r:id="rId3"/>
              </a:rPr>
              <a:t>http://www.spolecnostprozvirata.cz/obsah.php?pg=vegetarianstvi</a:t>
            </a:r>
            <a:endParaRPr lang="cs-CZ"/>
          </a:p>
          <a:p>
            <a:r>
              <a:rPr lang="cs-CZ">
                <a:hlinkClick r:id="rId4"/>
              </a:rPr>
              <a:t>http://is.muni.cz/th/142659/fsps_b/Vegetarianstvi_a_sport.pdf</a:t>
            </a:r>
            <a:endParaRPr lang="cs-CZ"/>
          </a:p>
          <a:p>
            <a:r>
              <a:rPr lang="cs-CZ">
                <a:hlinkClick r:id="rId5"/>
              </a:rPr>
              <a:t>http://www.behej.com/clanek/2930-beh-a-vegetarianstvi-jde-to-i-bez-masa/1</a:t>
            </a:r>
            <a:endParaRPr lang="cs-CZ"/>
          </a:p>
          <a:p>
            <a:r>
              <a:rPr lang="cs-CZ">
                <a:hlinkClick r:id="rId6"/>
              </a:rPr>
              <a:t>http://bunka.szs-karvina.net/che/met/mbil.pdf</a:t>
            </a:r>
            <a:endParaRPr lang="cs-CZ"/>
          </a:p>
          <a:p>
            <a:r>
              <a:rPr lang="cs-CZ">
                <a:hlinkClick r:id="rId7"/>
              </a:rPr>
              <a:t>http://www.vegsoc.org/page.aspx?pid=827</a:t>
            </a:r>
            <a:endParaRPr lang="cs-CZ"/>
          </a:p>
          <a:p>
            <a:r>
              <a:rPr lang="cs-CZ">
                <a:hlinkClick r:id="rId8"/>
              </a:rPr>
              <a:t>http://www.csvv.cz/index.php?option=com_content&amp;view=article&amp;id=755:struna-historie-vegetarianstvi&amp;catid=120:historie-vegetarianstvi&amp;Itemid=100037</a:t>
            </a:r>
            <a:endParaRPr lang="cs-CZ"/>
          </a:p>
          <a:p>
            <a:r>
              <a:rPr lang="cs-CZ" i="1" u="sng">
                <a:hlinkClick r:id="rId9"/>
              </a:rPr>
              <a:t>http://www.csvv.cz/index.php?option=com_content&amp;view=category&amp;layout=blog&amp;id=81&amp;Itemid=100012</a:t>
            </a:r>
            <a:r>
              <a:rPr lang="cs-CZ"/>
              <a:t/>
            </a:r>
            <a:br>
              <a:rPr lang="cs-CZ"/>
            </a:br>
            <a:r>
              <a:rPr lang="cs-CZ" u="sng">
                <a:hlinkClick r:id="rId10"/>
              </a:rPr>
              <a:t>http://www.youtube.com/watch?feature=player_embedded&amp;v=KdwHdOXIc4c</a:t>
            </a:r>
            <a:r>
              <a:rPr lang="cs-CZ"/>
              <a:t/>
            </a:r>
            <a:br>
              <a:rPr lang="cs-CZ"/>
            </a:br>
            <a:r>
              <a:rPr lang="cs-CZ">
                <a:hlinkClick r:id="rId11"/>
              </a:rPr>
              <a:t>www.viscojis.cz/teens/index.php?option=com_content&amp;view=article&amp;id=143:170&amp;cati</a:t>
            </a:r>
            <a:endParaRPr lang="cs-CZ"/>
          </a:p>
          <a:p>
            <a:r>
              <a:rPr lang="cs-CZ">
                <a:hlinkClick r:id="rId12"/>
              </a:rPr>
              <a:t>http://www.ssss.cz/files/ucebnice_3lete_obory/pv/pvhlavni.htm</a:t>
            </a:r>
            <a:endParaRPr lang="cs-CZ"/>
          </a:p>
          <a:p>
            <a:r>
              <a:rPr lang="cs-CZ">
                <a:hlinkClick r:id="rId13"/>
              </a:rPr>
              <a:t>http://www.prirodnivyziva.cz</a:t>
            </a:r>
            <a:endParaRPr lang="cs-CZ"/>
          </a:p>
          <a:p>
            <a:endParaRPr lang="cs-CZ"/>
          </a:p>
          <a:p>
            <a:endParaRPr lang="cs-CZ"/>
          </a:p>
        </p:txBody>
      </p:sp>
      <p:sp>
        <p:nvSpPr>
          <p:cNvPr id="52226" name="Text Box 3"/>
          <p:cNvSpPr txBox="1">
            <a:spLocks noChangeArrowheads="1"/>
          </p:cNvSpPr>
          <p:nvPr/>
        </p:nvSpPr>
        <p:spPr bwMode="auto">
          <a:xfrm>
            <a:off x="900113" y="404813"/>
            <a:ext cx="1319212" cy="304800"/>
          </a:xfrm>
          <a:prstGeom prst="rect">
            <a:avLst/>
          </a:prstGeom>
          <a:noFill/>
          <a:ln w="9525">
            <a:noFill/>
            <a:miter lim="800000"/>
            <a:headEnd/>
            <a:tailEnd/>
          </a:ln>
        </p:spPr>
        <p:txBody>
          <a:bodyPr wrap="none">
            <a:spAutoFit/>
          </a:bodyPr>
          <a:lstStyle/>
          <a:p>
            <a:r>
              <a:rPr lang="cs-CZ" b="1">
                <a:solidFill>
                  <a:srgbClr val="000066"/>
                </a:solidFill>
              </a:rPr>
              <a:t>LITERATURA</a:t>
            </a:r>
          </a:p>
        </p:txBody>
      </p:sp>
      <p:sp>
        <p:nvSpPr>
          <p:cNvPr id="52227" name="Rectangle 17"/>
          <p:cNvSpPr>
            <a:spLocks noChangeArrowheads="1"/>
          </p:cNvSpPr>
          <p:nvPr/>
        </p:nvSpPr>
        <p:spPr bwMode="auto">
          <a:xfrm>
            <a:off x="684213" y="765175"/>
            <a:ext cx="7775575" cy="2644775"/>
          </a:xfrm>
          <a:prstGeom prst="rect">
            <a:avLst/>
          </a:prstGeom>
          <a:noFill/>
          <a:ln w="9525">
            <a:noFill/>
            <a:miter lim="800000"/>
            <a:headEnd/>
            <a:tailEnd/>
          </a:ln>
        </p:spPr>
        <p:txBody>
          <a:bodyPr>
            <a:spAutoFit/>
          </a:bodyPr>
          <a:lstStyle/>
          <a:p>
            <a:r>
              <a:rPr lang="cs-CZ"/>
              <a:t>1. Niederle M. (2008) Vegetariánství a sport, Bakalářská práce, Fakulta sportovních studií,   </a:t>
            </a:r>
          </a:p>
          <a:p>
            <a:r>
              <a:rPr lang="cs-CZ"/>
              <a:t>    Katedra podpory zdraví, Masarykova Univerzita, Brno</a:t>
            </a:r>
          </a:p>
          <a:p>
            <a:r>
              <a:rPr lang="cs-CZ"/>
              <a:t>2. Odstrčil J. a Odstrčilová M. (2006) Chemie potravin, Národní centrum ošetřovatelství a </a:t>
            </a:r>
          </a:p>
          <a:p>
            <a:r>
              <a:rPr lang="cs-CZ"/>
              <a:t>    nelékařských zdravotnických oborů v Brně, Brno</a:t>
            </a:r>
          </a:p>
          <a:p>
            <a:r>
              <a:rPr lang="cs-CZ"/>
              <a:t>3. Červený K. a Červená D. (1991) Vegetariánska kuchařka, Vegetariánství v teorii a v praxi,   </a:t>
            </a:r>
          </a:p>
          <a:p>
            <a:r>
              <a:rPr lang="cs-CZ"/>
              <a:t>    Práca Vzdavateľstvo a nakladateľstvo odborov na Slovensku, Bratislava, ISBN 80-7094-256-8 </a:t>
            </a:r>
          </a:p>
          <a:p>
            <a:r>
              <a:rPr lang="cs-CZ"/>
              <a:t>4. Gališinová D. (2012), Vitamíny, Seminár z farmaceutickej chémie III. ročník </a:t>
            </a:r>
          </a:p>
          <a:p>
            <a:r>
              <a:rPr lang="cs-CZ"/>
              <a:t>    FaFUK, KFCh, Bratislava 2012, ppt prezentace</a:t>
            </a:r>
          </a:p>
          <a:p>
            <a:r>
              <a:rPr lang="cs-CZ"/>
              <a:t>5. Diamond H. a M. (1993) Fit pro život, Nakladatelství a vydavatelství FIN, OLOMOUC 1993,</a:t>
            </a:r>
          </a:p>
          <a:p>
            <a:r>
              <a:rPr lang="cs-CZ"/>
              <a:t>    ISBN 80-85572-21-4</a:t>
            </a:r>
          </a:p>
          <a:p>
            <a:r>
              <a:rPr lang="cs-CZ"/>
              <a:t>6. Roger J.D. Pamplona (1995) </a:t>
            </a:r>
            <a:r>
              <a:rPr lang="cs-CZ" i="1"/>
              <a:t>Vychutnej život,</a:t>
            </a:r>
            <a:r>
              <a:rPr lang="cs-CZ"/>
              <a:t> Advent-Orion s.r.o. v edici ŽIVOT A ZDRAVÍ,    </a:t>
            </a:r>
          </a:p>
          <a:p>
            <a:r>
              <a:rPr lang="cs-CZ"/>
              <a:t>    ISBN </a:t>
            </a:r>
            <a:r>
              <a:rPr lang="cs-CZ" b="1"/>
              <a:t>80-7172-144-1</a:t>
            </a:r>
            <a:r>
              <a:rPr lang="cs-CZ"/>
              <a:t>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13314" name="Rectangle 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13315" name="Rectangle 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13316" name="Rectangle 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13317" name="Rectangle 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13318" name="Rectangle 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13319" name="Rectangle 1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13320" name="Rectangle 1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13321" name="Rectangle 1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13322" name="Rectangle 1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13323" name="Rectangle 1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13324" name="Rectangle 1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13325" name="Rectangle 1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13326" name="Rectangle 1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13327" name="Rectangle 1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13328" name="Rectangle 1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13329" name="Rectangle 2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13330" name="Rectangle 2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13331" name="Rectangle 2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13332" name="Rectangle 2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13333" name="Rectangle 2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13334" name="Rectangle 2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13335" name="Rectangle 2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13336" name="Rectangle 27"/>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13337" name="Rectangle 28"/>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13338" name="Rectangle 29"/>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13339" name="Rectangle 30"/>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13340" name="Rectangle 31"/>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13341" name="Rectangle 32"/>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13342" name="Rectangle 33"/>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13343" name="Rectangle 34"/>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13344" name="Rectangle 35"/>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13345" name="Rectangle 36"/>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13346" name="Rectangle 37"/>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13347" name="Rectangle 38"/>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13348" name="Rectangle 39"/>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13349" name="Text Box 41"/>
          <p:cNvSpPr txBox="1">
            <a:spLocks noChangeArrowheads="1"/>
          </p:cNvSpPr>
          <p:nvPr/>
        </p:nvSpPr>
        <p:spPr bwMode="auto">
          <a:xfrm>
            <a:off x="395288" y="1303338"/>
            <a:ext cx="8353425" cy="427037"/>
          </a:xfrm>
          <a:prstGeom prst="rect">
            <a:avLst/>
          </a:prstGeom>
          <a:noFill/>
          <a:ln w="9525">
            <a:noFill/>
            <a:miter lim="800000"/>
            <a:headEnd/>
            <a:tailEnd/>
          </a:ln>
        </p:spPr>
        <p:txBody>
          <a:bodyPr>
            <a:spAutoFit/>
          </a:bodyPr>
          <a:lstStyle/>
          <a:p>
            <a:pPr algn="ctr"/>
            <a:r>
              <a:rPr lang="cs-CZ" sz="2200" b="1">
                <a:solidFill>
                  <a:srgbClr val="990000"/>
                </a:solidFill>
              </a:rPr>
              <a:t>Vegetariánství</a:t>
            </a:r>
            <a:r>
              <a:rPr lang="cs-CZ" sz="2200" b="1"/>
              <a:t> doprovází lidstvo už od počátku jeho historie</a:t>
            </a:r>
          </a:p>
        </p:txBody>
      </p:sp>
      <p:sp>
        <p:nvSpPr>
          <p:cNvPr id="31786" name="Text Box 42"/>
          <p:cNvSpPr txBox="1">
            <a:spLocks noChangeArrowheads="1"/>
          </p:cNvSpPr>
          <p:nvPr/>
        </p:nvSpPr>
        <p:spPr bwMode="auto">
          <a:xfrm>
            <a:off x="395288" y="2058988"/>
            <a:ext cx="8424862" cy="4178300"/>
          </a:xfrm>
          <a:prstGeom prst="rect">
            <a:avLst/>
          </a:prstGeom>
          <a:noFill/>
          <a:ln w="9525">
            <a:noFill/>
            <a:miter lim="800000"/>
            <a:headEnd/>
            <a:tailEnd/>
          </a:ln>
        </p:spPr>
        <p:txBody>
          <a:bodyPr>
            <a:spAutoFit/>
          </a:bodyPr>
          <a:lstStyle/>
          <a:p>
            <a:r>
              <a:rPr lang="cs-CZ" sz="2000" b="1"/>
              <a:t>● počátek světa</a:t>
            </a:r>
            <a:r>
              <a:rPr lang="cs-CZ" sz="2000"/>
              <a:t> </a:t>
            </a:r>
          </a:p>
          <a:p>
            <a:endParaRPr lang="cs-CZ" sz="1000"/>
          </a:p>
          <a:p>
            <a:r>
              <a:rPr lang="cs-CZ" sz="1800" b="1">
                <a:solidFill>
                  <a:srgbClr val="000099"/>
                </a:solidFill>
              </a:rPr>
              <a:t>    ■ náboženství</a:t>
            </a:r>
            <a:r>
              <a:rPr lang="cs-CZ" sz="2000"/>
              <a:t>  </a:t>
            </a:r>
            <a:r>
              <a:rPr lang="cs-CZ" sz="1800"/>
              <a:t>– Adam a Eva v ráji se živili ovocem, později zeleninou	           </a:t>
            </a:r>
          </a:p>
          <a:p>
            <a:r>
              <a:rPr lang="cs-CZ" sz="1800" b="1">
                <a:solidFill>
                  <a:srgbClr val="000099"/>
                </a:solidFill>
              </a:rPr>
              <a:t>    ■ Darwinova teorie evoluce</a:t>
            </a:r>
            <a:r>
              <a:rPr lang="cs-CZ" sz="1800"/>
              <a:t> – pocházíme z býložravých opic</a:t>
            </a:r>
            <a:r>
              <a:rPr lang="cs-CZ" sz="2000"/>
              <a:t> </a:t>
            </a:r>
          </a:p>
          <a:p>
            <a:r>
              <a:rPr lang="cs-CZ" sz="1800" b="1">
                <a:solidFill>
                  <a:srgbClr val="990000"/>
                </a:solidFill>
              </a:rPr>
              <a:t>    ■</a:t>
            </a:r>
            <a:r>
              <a:rPr lang="cs-CZ">
                <a:solidFill>
                  <a:srgbClr val="990000"/>
                </a:solidFill>
              </a:rPr>
              <a:t> </a:t>
            </a:r>
            <a:r>
              <a:rPr lang="cs-CZ" sz="1800" b="1">
                <a:solidFill>
                  <a:srgbClr val="990000"/>
                </a:solidFill>
              </a:rPr>
              <a:t>člověk byl původně sběračem plodů</a:t>
            </a:r>
          </a:p>
          <a:p>
            <a:endParaRPr lang="cs-CZ" sz="1800" b="1">
              <a:solidFill>
                <a:srgbClr val="000099"/>
              </a:solidFill>
            </a:endParaRPr>
          </a:p>
          <a:p>
            <a:endParaRPr lang="cs-CZ" sz="1800" b="1">
              <a:solidFill>
                <a:srgbClr val="000099"/>
              </a:solidFill>
            </a:endParaRPr>
          </a:p>
          <a:p>
            <a:r>
              <a:rPr lang="cs-CZ" sz="2000" b="1"/>
              <a:t>● starověké Řecko a Řím – </a:t>
            </a:r>
            <a:r>
              <a:rPr lang="cs-CZ" sz="2000" b="1">
                <a:solidFill>
                  <a:srgbClr val="990000"/>
                </a:solidFill>
              </a:rPr>
              <a:t>Pythagoras</a:t>
            </a:r>
            <a:r>
              <a:rPr lang="cs-CZ">
                <a:solidFill>
                  <a:srgbClr val="990000"/>
                </a:solidFill>
              </a:rPr>
              <a:t> </a:t>
            </a:r>
            <a:r>
              <a:rPr lang="cs-CZ" sz="2000" b="1">
                <a:solidFill>
                  <a:srgbClr val="990000"/>
                </a:solidFill>
              </a:rPr>
              <a:t>a Seneca</a:t>
            </a:r>
          </a:p>
          <a:p>
            <a:endParaRPr lang="cs-CZ" sz="800" b="1"/>
          </a:p>
          <a:p>
            <a:r>
              <a:rPr lang="cs-CZ" sz="2000" b="1"/>
              <a:t>● Indové – </a:t>
            </a:r>
            <a:r>
              <a:rPr lang="cs-CZ" sz="2000" b="1">
                <a:solidFill>
                  <a:srgbClr val="990000"/>
                </a:solidFill>
              </a:rPr>
              <a:t>Budha, Mahátma Gándhí</a:t>
            </a:r>
          </a:p>
          <a:p>
            <a:endParaRPr lang="cs-CZ" sz="800" b="1"/>
          </a:p>
          <a:p>
            <a:r>
              <a:rPr lang="cs-CZ" sz="2000" b="1"/>
              <a:t>● </a:t>
            </a:r>
            <a:r>
              <a:rPr lang="cs-CZ" sz="2000" b="1">
                <a:solidFill>
                  <a:srgbClr val="990000"/>
                </a:solidFill>
              </a:rPr>
              <a:t>Leonardo da Vinci, A. Einstein, L.N.Tolstoj, F. Kafka, T.G.Masaryk</a:t>
            </a:r>
          </a:p>
          <a:p>
            <a:endParaRPr lang="cs-CZ" sz="2000" b="1"/>
          </a:p>
          <a:p>
            <a:endParaRPr lang="cs-CZ" sz="800" b="1"/>
          </a:p>
          <a:p>
            <a:r>
              <a:rPr lang="cs-CZ" sz="2000" b="1"/>
              <a:t>● 1847 – „Vegetarian Society</a:t>
            </a:r>
            <a:r>
              <a:rPr lang="cs-CZ" sz="2000"/>
              <a:t>“ – současný název „vegetarián“ z angl. 					   slova „vegetable“</a:t>
            </a:r>
          </a:p>
        </p:txBody>
      </p:sp>
      <p:sp>
        <p:nvSpPr>
          <p:cNvPr id="13351" name="AutoShape 43"/>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13352" name="Shape 40"/>
          <p:cNvSpPr txBox="1">
            <a:spLocks noChangeArrowheads="1"/>
          </p:cNvSpPr>
          <p:nvPr/>
        </p:nvSpPr>
        <p:spPr bwMode="auto">
          <a:xfrm>
            <a:off x="684213" y="404813"/>
            <a:ext cx="4319587" cy="504825"/>
          </a:xfrm>
          <a:prstGeom prst="rect">
            <a:avLst/>
          </a:prstGeom>
          <a:noFill/>
          <a:ln w="9525">
            <a:noFill/>
            <a:miter lim="800000"/>
            <a:headEnd/>
            <a:tailEnd/>
          </a:ln>
        </p:spPr>
        <p:txBody>
          <a:bodyPr lIns="91425" tIns="91425" rIns="91425" bIns="91425"/>
          <a:lstStyle/>
          <a:p>
            <a:r>
              <a:rPr lang="cs-CZ" sz="2800" b="1">
                <a:solidFill>
                  <a:schemeClr val="bg1"/>
                </a:solidFill>
              </a:rPr>
              <a:t>Historie vegetariánství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86">
                                            <p:txEl>
                                              <p:pRg st="0" end="0"/>
                                            </p:txEl>
                                          </p:spTgt>
                                        </p:tgtEl>
                                        <p:attrNameLst>
                                          <p:attrName>style.visibility</p:attrName>
                                        </p:attrNameLst>
                                      </p:cBhvr>
                                      <p:to>
                                        <p:strVal val="visible"/>
                                      </p:to>
                                    </p:set>
                                    <p:animEffect transition="in" filter="blinds(horizontal)">
                                      <p:cBhvr>
                                        <p:cTn id="7" dur="500"/>
                                        <p:tgtEl>
                                          <p:spTgt spid="3178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86">
                                            <p:txEl>
                                              <p:pRg st="2" end="2"/>
                                            </p:txEl>
                                          </p:spTgt>
                                        </p:tgtEl>
                                        <p:attrNameLst>
                                          <p:attrName>style.visibility</p:attrName>
                                        </p:attrNameLst>
                                      </p:cBhvr>
                                      <p:to>
                                        <p:strVal val="visible"/>
                                      </p:to>
                                    </p:set>
                                    <p:animEffect transition="in" filter="blinds(horizontal)">
                                      <p:cBhvr>
                                        <p:cTn id="10" dur="500"/>
                                        <p:tgtEl>
                                          <p:spTgt spid="3178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786">
                                            <p:txEl>
                                              <p:pRg st="3" end="3"/>
                                            </p:txEl>
                                          </p:spTgt>
                                        </p:tgtEl>
                                        <p:attrNameLst>
                                          <p:attrName>style.visibility</p:attrName>
                                        </p:attrNameLst>
                                      </p:cBhvr>
                                      <p:to>
                                        <p:strVal val="visible"/>
                                      </p:to>
                                    </p:set>
                                    <p:animEffect transition="in" filter="blinds(horizontal)">
                                      <p:cBhvr>
                                        <p:cTn id="13" dur="500"/>
                                        <p:tgtEl>
                                          <p:spTgt spid="31786">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786">
                                            <p:txEl>
                                              <p:pRg st="4" end="4"/>
                                            </p:txEl>
                                          </p:spTgt>
                                        </p:tgtEl>
                                        <p:attrNameLst>
                                          <p:attrName>style.visibility</p:attrName>
                                        </p:attrNameLst>
                                      </p:cBhvr>
                                      <p:to>
                                        <p:strVal val="visible"/>
                                      </p:to>
                                    </p:set>
                                    <p:animEffect transition="in" filter="blinds(horizontal)">
                                      <p:cBhvr>
                                        <p:cTn id="16" dur="500"/>
                                        <p:tgtEl>
                                          <p:spTgt spid="3178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1786">
                                            <p:txEl>
                                              <p:pRg st="7" end="7"/>
                                            </p:txEl>
                                          </p:spTgt>
                                        </p:tgtEl>
                                        <p:attrNameLst>
                                          <p:attrName>style.visibility</p:attrName>
                                        </p:attrNameLst>
                                      </p:cBhvr>
                                      <p:to>
                                        <p:strVal val="visible"/>
                                      </p:to>
                                    </p:set>
                                    <p:animEffect transition="in" filter="blinds(horizontal)">
                                      <p:cBhvr>
                                        <p:cTn id="21" dur="500"/>
                                        <p:tgtEl>
                                          <p:spTgt spid="31786">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1786">
                                            <p:txEl>
                                              <p:pRg st="9" end="9"/>
                                            </p:txEl>
                                          </p:spTgt>
                                        </p:tgtEl>
                                        <p:attrNameLst>
                                          <p:attrName>style.visibility</p:attrName>
                                        </p:attrNameLst>
                                      </p:cBhvr>
                                      <p:to>
                                        <p:strVal val="visible"/>
                                      </p:to>
                                    </p:set>
                                    <p:animEffect transition="in" filter="blinds(horizontal)">
                                      <p:cBhvr>
                                        <p:cTn id="24" dur="500"/>
                                        <p:tgtEl>
                                          <p:spTgt spid="31786">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1786">
                                            <p:txEl>
                                              <p:pRg st="11" end="11"/>
                                            </p:txEl>
                                          </p:spTgt>
                                        </p:tgtEl>
                                        <p:attrNameLst>
                                          <p:attrName>style.visibility</p:attrName>
                                        </p:attrNameLst>
                                      </p:cBhvr>
                                      <p:to>
                                        <p:strVal val="visible"/>
                                      </p:to>
                                    </p:set>
                                    <p:animEffect transition="in" filter="blinds(horizontal)">
                                      <p:cBhvr>
                                        <p:cTn id="27" dur="500"/>
                                        <p:tgtEl>
                                          <p:spTgt spid="31786">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1786">
                                            <p:txEl>
                                              <p:pRg st="14" end="14"/>
                                            </p:txEl>
                                          </p:spTgt>
                                        </p:tgtEl>
                                        <p:attrNameLst>
                                          <p:attrName>style.visibility</p:attrName>
                                        </p:attrNameLst>
                                      </p:cBhvr>
                                      <p:to>
                                        <p:strVal val="visible"/>
                                      </p:to>
                                    </p:set>
                                    <p:animEffect transition="in" filter="blinds(horizontal)">
                                      <p:cBhvr>
                                        <p:cTn id="32" dur="500"/>
                                        <p:tgtEl>
                                          <p:spTgt spid="3178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15362"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15363"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15364"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15365"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15366"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15367"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15368"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15369"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15370"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15371"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15372"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15373"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15374"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15375"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15376"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15377"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15378"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15379"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15380"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15381"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15382"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15383"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15384"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15385"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15386"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15387"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15388"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15389"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15390"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15391"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15392"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15393"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15394"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15395"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15396"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15397" name="AutoShape 40"/>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15398" name="Shape 40"/>
          <p:cNvSpPr txBox="1">
            <a:spLocks noChangeArrowheads="1"/>
          </p:cNvSpPr>
          <p:nvPr/>
        </p:nvSpPr>
        <p:spPr bwMode="auto">
          <a:xfrm>
            <a:off x="684213" y="404813"/>
            <a:ext cx="4319587" cy="504825"/>
          </a:xfrm>
          <a:prstGeom prst="rect">
            <a:avLst/>
          </a:prstGeom>
          <a:noFill/>
          <a:ln w="9525">
            <a:noFill/>
            <a:miter lim="800000"/>
            <a:headEnd/>
            <a:tailEnd/>
          </a:ln>
        </p:spPr>
        <p:txBody>
          <a:bodyPr lIns="91425" tIns="91425" rIns="91425" bIns="91425"/>
          <a:lstStyle/>
          <a:p>
            <a:r>
              <a:rPr lang="cs-CZ" sz="2800" b="1">
                <a:solidFill>
                  <a:schemeClr val="bg1"/>
                </a:solidFill>
              </a:rPr>
              <a:t>Historie vegetariánství</a:t>
            </a:r>
          </a:p>
        </p:txBody>
      </p:sp>
      <p:sp>
        <p:nvSpPr>
          <p:cNvPr id="15399" name="Text Box 42"/>
          <p:cNvSpPr txBox="1">
            <a:spLocks noChangeArrowheads="1"/>
          </p:cNvSpPr>
          <p:nvPr/>
        </p:nvSpPr>
        <p:spPr bwMode="auto">
          <a:xfrm>
            <a:off x="684213" y="2349500"/>
            <a:ext cx="3311525" cy="3378200"/>
          </a:xfrm>
          <a:prstGeom prst="rect">
            <a:avLst/>
          </a:prstGeom>
          <a:noFill/>
          <a:ln w="9525">
            <a:noFill/>
            <a:miter lim="800000"/>
            <a:headEnd/>
            <a:tailEnd/>
          </a:ln>
        </p:spPr>
        <p:txBody>
          <a:bodyPr>
            <a:spAutoFit/>
          </a:bodyPr>
          <a:lstStyle/>
          <a:p>
            <a:r>
              <a:rPr lang="cs-CZ" sz="2400" b="1">
                <a:solidFill>
                  <a:srgbClr val="990000"/>
                </a:solidFill>
              </a:rPr>
              <a:t>● Indie – až 80</a:t>
            </a:r>
            <a:r>
              <a:rPr lang="en-US" sz="2400" b="1">
                <a:solidFill>
                  <a:srgbClr val="990000"/>
                </a:solidFill>
              </a:rPr>
              <a:t>%</a:t>
            </a:r>
          </a:p>
          <a:p>
            <a:endParaRPr lang="cs-CZ" sz="2400" b="1">
              <a:solidFill>
                <a:srgbClr val="990000"/>
              </a:solidFill>
            </a:endParaRPr>
          </a:p>
          <a:p>
            <a:r>
              <a:rPr lang="cs-CZ" sz="2400" b="1">
                <a:solidFill>
                  <a:srgbClr val="990000"/>
                </a:solidFill>
              </a:rPr>
              <a:t>● Německo –</a:t>
            </a:r>
            <a:r>
              <a:rPr lang="en-US" sz="2400" b="1">
                <a:solidFill>
                  <a:srgbClr val="990000"/>
                </a:solidFill>
              </a:rPr>
              <a:t> 9%</a:t>
            </a:r>
          </a:p>
          <a:p>
            <a:endParaRPr lang="cs-CZ" sz="2400" b="1">
              <a:solidFill>
                <a:srgbClr val="990000"/>
              </a:solidFill>
            </a:endParaRPr>
          </a:p>
          <a:p>
            <a:r>
              <a:rPr lang="cs-CZ" sz="2400" b="1">
                <a:solidFill>
                  <a:srgbClr val="990000"/>
                </a:solidFill>
              </a:rPr>
              <a:t>● Velká Británie –</a:t>
            </a:r>
            <a:r>
              <a:rPr lang="en-US" sz="2400" b="1">
                <a:solidFill>
                  <a:srgbClr val="990000"/>
                </a:solidFill>
              </a:rPr>
              <a:t> 7%</a:t>
            </a:r>
          </a:p>
          <a:p>
            <a:endParaRPr lang="cs-CZ" sz="2400" b="1">
              <a:solidFill>
                <a:srgbClr val="990000"/>
              </a:solidFill>
            </a:endParaRPr>
          </a:p>
          <a:p>
            <a:r>
              <a:rPr lang="cs-CZ" sz="2400" b="1">
                <a:solidFill>
                  <a:srgbClr val="990000"/>
                </a:solidFill>
              </a:rPr>
              <a:t>● USA –</a:t>
            </a:r>
            <a:r>
              <a:rPr lang="en-US" sz="2400" b="1">
                <a:solidFill>
                  <a:srgbClr val="990000"/>
                </a:solidFill>
              </a:rPr>
              <a:t> 5,2%</a:t>
            </a:r>
          </a:p>
          <a:p>
            <a:endParaRPr lang="cs-CZ" sz="2400" b="1">
              <a:solidFill>
                <a:srgbClr val="990000"/>
              </a:solidFill>
            </a:endParaRPr>
          </a:p>
          <a:p>
            <a:r>
              <a:rPr lang="cs-CZ" sz="2400" b="1">
                <a:solidFill>
                  <a:srgbClr val="990000"/>
                </a:solidFill>
              </a:rPr>
              <a:t>● ČR –</a:t>
            </a:r>
            <a:r>
              <a:rPr lang="en-US" sz="2400" b="1">
                <a:solidFill>
                  <a:srgbClr val="990000"/>
                </a:solidFill>
              </a:rPr>
              <a:t> 2%</a:t>
            </a:r>
            <a:endParaRPr lang="cs-CZ" sz="2400" b="1">
              <a:solidFill>
                <a:srgbClr val="990000"/>
              </a:solidFill>
            </a:endParaRPr>
          </a:p>
        </p:txBody>
      </p:sp>
      <p:sp>
        <p:nvSpPr>
          <p:cNvPr id="15400" name="Rectangle 44"/>
          <p:cNvSpPr>
            <a:spLocks noChangeArrowheads="1"/>
          </p:cNvSpPr>
          <p:nvPr/>
        </p:nvSpPr>
        <p:spPr bwMode="auto">
          <a:xfrm>
            <a:off x="755650" y="1196975"/>
            <a:ext cx="5773738" cy="457200"/>
          </a:xfrm>
          <a:prstGeom prst="rect">
            <a:avLst/>
          </a:prstGeom>
          <a:noFill/>
          <a:ln w="9525">
            <a:noFill/>
            <a:miter lim="800000"/>
            <a:headEnd/>
            <a:tailEnd/>
          </a:ln>
        </p:spPr>
        <p:txBody>
          <a:bodyPr wrap="none">
            <a:spAutoFit/>
          </a:bodyPr>
          <a:lstStyle/>
          <a:p>
            <a:r>
              <a:rPr lang="cs-CZ" sz="2400" b="1" u="sng"/>
              <a:t>Současnost – </a:t>
            </a:r>
            <a:r>
              <a:rPr lang="cs-CZ" sz="2400" b="1" u="sng">
                <a:solidFill>
                  <a:srgbClr val="990000"/>
                </a:solidFill>
              </a:rPr>
              <a:t>demografie</a:t>
            </a:r>
            <a:r>
              <a:rPr lang="cs-CZ" sz="2400" u="sng"/>
              <a:t> (z roku 2011)</a:t>
            </a:r>
          </a:p>
        </p:txBody>
      </p:sp>
      <p:pic>
        <p:nvPicPr>
          <p:cNvPr id="15401" name="Picture 45" descr="812311_indie"/>
          <p:cNvPicPr>
            <a:picLocks noChangeAspect="1" noChangeArrowheads="1"/>
          </p:cNvPicPr>
          <p:nvPr/>
        </p:nvPicPr>
        <p:blipFill>
          <a:blip r:embed="rId3"/>
          <a:srcRect/>
          <a:stretch>
            <a:fillRect/>
          </a:stretch>
        </p:blipFill>
        <p:spPr bwMode="auto">
          <a:xfrm>
            <a:off x="4254500" y="1844675"/>
            <a:ext cx="1901825" cy="1273175"/>
          </a:xfrm>
          <a:prstGeom prst="rect">
            <a:avLst/>
          </a:prstGeom>
          <a:noFill/>
          <a:ln w="9525">
            <a:noFill/>
            <a:miter lim="800000"/>
            <a:headEnd/>
            <a:tailEnd/>
          </a:ln>
        </p:spPr>
      </p:pic>
      <p:pic>
        <p:nvPicPr>
          <p:cNvPr id="15402" name="Picture 46" descr="NEMECKO-BAVORSKE_ZAMKY2"/>
          <p:cNvPicPr>
            <a:picLocks noChangeAspect="1" noChangeArrowheads="1"/>
          </p:cNvPicPr>
          <p:nvPr/>
        </p:nvPicPr>
        <p:blipFill>
          <a:blip r:embed="rId4"/>
          <a:srcRect/>
          <a:stretch>
            <a:fillRect/>
          </a:stretch>
        </p:blipFill>
        <p:spPr bwMode="auto">
          <a:xfrm>
            <a:off x="4211638" y="3263900"/>
            <a:ext cx="2232025" cy="1460500"/>
          </a:xfrm>
          <a:prstGeom prst="rect">
            <a:avLst/>
          </a:prstGeom>
          <a:noFill/>
          <a:ln w="9525">
            <a:noFill/>
            <a:miter lim="800000"/>
            <a:headEnd/>
            <a:tailEnd/>
          </a:ln>
        </p:spPr>
      </p:pic>
      <p:pic>
        <p:nvPicPr>
          <p:cNvPr id="15403" name="Picture 47" descr="Velka_Britanie-img"/>
          <p:cNvPicPr>
            <a:picLocks noChangeAspect="1" noChangeArrowheads="1"/>
          </p:cNvPicPr>
          <p:nvPr/>
        </p:nvPicPr>
        <p:blipFill>
          <a:blip r:embed="rId5"/>
          <a:srcRect/>
          <a:stretch>
            <a:fillRect/>
          </a:stretch>
        </p:blipFill>
        <p:spPr bwMode="auto">
          <a:xfrm>
            <a:off x="6588125" y="1989138"/>
            <a:ext cx="2016125" cy="1512887"/>
          </a:xfrm>
          <a:prstGeom prst="rect">
            <a:avLst/>
          </a:prstGeom>
          <a:noFill/>
          <a:ln w="9525">
            <a:noFill/>
            <a:miter lim="800000"/>
            <a:headEnd/>
            <a:tailEnd/>
          </a:ln>
        </p:spPr>
      </p:pic>
      <p:pic>
        <p:nvPicPr>
          <p:cNvPr id="15404" name="Picture 48" descr="269256m-usa-obama-pentagon-11-zari"/>
          <p:cNvPicPr>
            <a:picLocks noChangeAspect="1" noChangeArrowheads="1"/>
          </p:cNvPicPr>
          <p:nvPr/>
        </p:nvPicPr>
        <p:blipFill>
          <a:blip r:embed="rId6"/>
          <a:srcRect/>
          <a:stretch>
            <a:fillRect/>
          </a:stretch>
        </p:blipFill>
        <p:spPr bwMode="auto">
          <a:xfrm>
            <a:off x="4140200" y="4981575"/>
            <a:ext cx="2447925" cy="1422400"/>
          </a:xfrm>
          <a:prstGeom prst="rect">
            <a:avLst/>
          </a:prstGeom>
          <a:noFill/>
          <a:ln w="9525">
            <a:noFill/>
            <a:miter lim="800000"/>
            <a:headEnd/>
            <a:tailEnd/>
          </a:ln>
        </p:spPr>
      </p:pic>
      <p:pic>
        <p:nvPicPr>
          <p:cNvPr id="15405" name="Picture 49" descr="cesko1"/>
          <p:cNvPicPr>
            <a:picLocks noChangeAspect="1" noChangeArrowheads="1"/>
          </p:cNvPicPr>
          <p:nvPr/>
        </p:nvPicPr>
        <p:blipFill>
          <a:blip r:embed="rId7"/>
          <a:srcRect/>
          <a:stretch>
            <a:fillRect/>
          </a:stretch>
        </p:blipFill>
        <p:spPr bwMode="auto">
          <a:xfrm>
            <a:off x="6732588" y="3857625"/>
            <a:ext cx="183197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17410"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17411"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17412"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17413"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17414"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17415"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17416"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17417"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17418"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17419"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17420"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17421"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17422"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17423"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17424"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17425"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17426"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17427"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17428"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17429"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17430"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17431"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17432"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17433"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17434"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17435"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17436"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17437"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17438"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17439"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17440"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17441"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17442"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17443"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17444"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17445" name="Rectangle 38"/>
          <p:cNvSpPr>
            <a:spLocks noChangeArrowheads="1"/>
          </p:cNvSpPr>
          <p:nvPr/>
        </p:nvSpPr>
        <p:spPr bwMode="auto">
          <a:xfrm>
            <a:off x="611188" y="1844675"/>
            <a:ext cx="4392612" cy="3870325"/>
          </a:xfrm>
          <a:prstGeom prst="rect">
            <a:avLst/>
          </a:prstGeom>
          <a:noFill/>
          <a:ln w="9525">
            <a:noFill/>
            <a:miter lim="800000"/>
            <a:headEnd/>
            <a:tailEnd/>
          </a:ln>
        </p:spPr>
        <p:txBody>
          <a:bodyPr>
            <a:spAutoFit/>
          </a:bodyPr>
          <a:lstStyle/>
          <a:p>
            <a:r>
              <a:rPr lang="cs-CZ" sz="2400" b="1"/>
              <a:t>■ Etické </a:t>
            </a:r>
          </a:p>
          <a:p>
            <a:endParaRPr lang="cs-CZ" sz="1600" b="1"/>
          </a:p>
          <a:p>
            <a:r>
              <a:rPr lang="cs-CZ" sz="2400" b="1"/>
              <a:t>■ Náboženské </a:t>
            </a:r>
          </a:p>
          <a:p>
            <a:endParaRPr lang="cs-CZ" sz="1600" b="1"/>
          </a:p>
          <a:p>
            <a:r>
              <a:rPr lang="cs-CZ" sz="2400" b="1"/>
              <a:t>■ Životní filosofie</a:t>
            </a:r>
          </a:p>
          <a:p>
            <a:endParaRPr lang="cs-CZ" sz="1600" b="1"/>
          </a:p>
          <a:p>
            <a:r>
              <a:rPr lang="cs-CZ" sz="2400" b="1"/>
              <a:t>■ Ekonomické / ekologické</a:t>
            </a:r>
          </a:p>
          <a:p>
            <a:endParaRPr lang="cs-CZ" sz="1600" b="1"/>
          </a:p>
          <a:p>
            <a:r>
              <a:rPr lang="cs-CZ" sz="2400" b="1"/>
              <a:t>■ Zdravotní</a:t>
            </a:r>
          </a:p>
          <a:p>
            <a:endParaRPr lang="cs-CZ" sz="1600" b="1"/>
          </a:p>
          <a:p>
            <a:r>
              <a:rPr lang="cs-CZ" sz="2400" b="1"/>
              <a:t>■ Módní trend</a:t>
            </a:r>
          </a:p>
          <a:p>
            <a:endParaRPr lang="cs-CZ" sz="2400" b="1"/>
          </a:p>
        </p:txBody>
      </p:sp>
      <p:sp>
        <p:nvSpPr>
          <p:cNvPr id="17446" name="AutoShape 84"/>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17447" name="Shape 40"/>
          <p:cNvSpPr txBox="1">
            <a:spLocks noChangeArrowheads="1"/>
          </p:cNvSpPr>
          <p:nvPr/>
        </p:nvSpPr>
        <p:spPr bwMode="auto">
          <a:xfrm>
            <a:off x="684213" y="404813"/>
            <a:ext cx="4319587" cy="504825"/>
          </a:xfrm>
          <a:prstGeom prst="rect">
            <a:avLst/>
          </a:prstGeom>
          <a:noFill/>
          <a:ln w="9525">
            <a:noFill/>
            <a:miter lim="800000"/>
            <a:headEnd/>
            <a:tailEnd/>
          </a:ln>
        </p:spPr>
        <p:txBody>
          <a:bodyPr lIns="91425" tIns="91425" rIns="91425" bIns="91425"/>
          <a:lstStyle/>
          <a:p>
            <a:r>
              <a:rPr lang="cs-CZ" sz="2800" b="1">
                <a:solidFill>
                  <a:schemeClr val="bg1"/>
                </a:solidFill>
              </a:rPr>
              <a:t>Motivy k vegetariánství</a:t>
            </a:r>
          </a:p>
        </p:txBody>
      </p:sp>
      <p:pic>
        <p:nvPicPr>
          <p:cNvPr id="17448" name="Picture 87" descr="lisa-simpson-lisa-simpson-5037997-400-375-1-"/>
          <p:cNvPicPr>
            <a:picLocks noChangeAspect="1" noChangeArrowheads="1"/>
          </p:cNvPicPr>
          <p:nvPr/>
        </p:nvPicPr>
        <p:blipFill>
          <a:blip r:embed="rId3"/>
          <a:srcRect/>
          <a:stretch>
            <a:fillRect/>
          </a:stretch>
        </p:blipFill>
        <p:spPr bwMode="auto">
          <a:xfrm>
            <a:off x="5148263" y="2049463"/>
            <a:ext cx="3240087" cy="303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19458"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19459"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19460"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19461"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19462"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19463"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19464"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19465"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19466"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19467"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19468"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19469"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19470"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19471"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19472"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19473"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19474"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19475"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19476"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19477"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19478"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19479"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19480"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19481"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19482"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19483"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19484"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19485"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19486"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19487"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19488"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19489"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19490"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19491"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19492"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19493" name="Rectangle 38"/>
          <p:cNvSpPr>
            <a:spLocks noChangeArrowheads="1"/>
          </p:cNvSpPr>
          <p:nvPr/>
        </p:nvSpPr>
        <p:spPr bwMode="auto">
          <a:xfrm>
            <a:off x="755650" y="2349500"/>
            <a:ext cx="6337300" cy="304800"/>
          </a:xfrm>
          <a:prstGeom prst="rect">
            <a:avLst/>
          </a:prstGeom>
          <a:noFill/>
          <a:ln w="9525">
            <a:noFill/>
            <a:miter lim="800000"/>
            <a:headEnd/>
            <a:tailEnd/>
          </a:ln>
        </p:spPr>
        <p:txBody>
          <a:bodyPr>
            <a:spAutoFit/>
          </a:bodyPr>
          <a:lstStyle/>
          <a:p>
            <a:endParaRPr lang="cs-CZ"/>
          </a:p>
        </p:txBody>
      </p:sp>
      <p:sp>
        <p:nvSpPr>
          <p:cNvPr id="19494" name="AutoShape 3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19495" name="Shape 40"/>
          <p:cNvSpPr txBox="1">
            <a:spLocks noChangeArrowheads="1"/>
          </p:cNvSpPr>
          <p:nvPr/>
        </p:nvSpPr>
        <p:spPr bwMode="auto">
          <a:xfrm>
            <a:off x="684213" y="404813"/>
            <a:ext cx="7416800" cy="504825"/>
          </a:xfrm>
          <a:prstGeom prst="rect">
            <a:avLst/>
          </a:prstGeom>
          <a:noFill/>
          <a:ln w="9525">
            <a:noFill/>
            <a:miter lim="800000"/>
            <a:headEnd/>
            <a:tailEnd/>
          </a:ln>
        </p:spPr>
        <p:txBody>
          <a:bodyPr lIns="91425" tIns="91425" rIns="91425" bIns="91425"/>
          <a:lstStyle/>
          <a:p>
            <a:r>
              <a:rPr lang="cs-CZ" sz="2800" b="1">
                <a:solidFill>
                  <a:schemeClr val="bg1"/>
                </a:solidFill>
              </a:rPr>
              <a:t>Vegetariánství - mýty a fakta</a:t>
            </a:r>
          </a:p>
        </p:txBody>
      </p:sp>
      <p:sp>
        <p:nvSpPr>
          <p:cNvPr id="58409" name="Text Box 41"/>
          <p:cNvSpPr txBox="1">
            <a:spLocks noChangeArrowheads="1"/>
          </p:cNvSpPr>
          <p:nvPr/>
        </p:nvSpPr>
        <p:spPr bwMode="auto">
          <a:xfrm>
            <a:off x="468313" y="1484313"/>
            <a:ext cx="7540625" cy="4781550"/>
          </a:xfrm>
          <a:prstGeom prst="rect">
            <a:avLst/>
          </a:prstGeom>
          <a:noFill/>
          <a:ln w="9525">
            <a:noFill/>
            <a:miter lim="800000"/>
            <a:headEnd/>
            <a:tailEnd/>
          </a:ln>
        </p:spPr>
        <p:txBody>
          <a:bodyPr wrap="none">
            <a:spAutoFit/>
          </a:bodyPr>
          <a:lstStyle/>
          <a:p>
            <a:r>
              <a:rPr lang="cs-CZ" sz="2200" b="1">
                <a:solidFill>
                  <a:schemeClr val="bg2"/>
                </a:solidFill>
              </a:rPr>
              <a:t>● Vegetariánská strava je chuťově odporná</a:t>
            </a:r>
          </a:p>
          <a:p>
            <a:endParaRPr lang="cs-CZ" sz="2200" b="1">
              <a:solidFill>
                <a:schemeClr val="bg2"/>
              </a:solidFill>
            </a:endParaRPr>
          </a:p>
          <a:p>
            <a:r>
              <a:rPr lang="cs-CZ" sz="2200" b="1">
                <a:solidFill>
                  <a:schemeClr val="bg2"/>
                </a:solidFill>
              </a:rPr>
              <a:t>● Vegetariáni nemají pestrou stravu</a:t>
            </a:r>
          </a:p>
          <a:p>
            <a:endParaRPr lang="cs-CZ" sz="2200" b="1">
              <a:solidFill>
                <a:schemeClr val="bg2"/>
              </a:solidFill>
            </a:endParaRPr>
          </a:p>
          <a:p>
            <a:r>
              <a:rPr lang="cs-CZ" sz="2200" b="1">
                <a:solidFill>
                  <a:schemeClr val="bg2"/>
                </a:solidFill>
              </a:rPr>
              <a:t>● Vegetariáni trpí nedostatkem vitamínů</a:t>
            </a:r>
          </a:p>
          <a:p>
            <a:endParaRPr lang="cs-CZ" sz="2200" b="1">
              <a:solidFill>
                <a:schemeClr val="bg2"/>
              </a:solidFill>
            </a:endParaRPr>
          </a:p>
          <a:p>
            <a:r>
              <a:rPr lang="cs-CZ" sz="2200" b="1">
                <a:solidFill>
                  <a:schemeClr val="bg2"/>
                </a:solidFill>
              </a:rPr>
              <a:t>● Vegetariáni trpí nedostatkem bílkovin</a:t>
            </a:r>
          </a:p>
          <a:p>
            <a:endParaRPr lang="cs-CZ" sz="2200" b="1">
              <a:solidFill>
                <a:schemeClr val="bg2"/>
              </a:solidFill>
            </a:endParaRPr>
          </a:p>
          <a:p>
            <a:r>
              <a:rPr lang="cs-CZ" sz="2200" b="1">
                <a:solidFill>
                  <a:schemeClr val="bg2"/>
                </a:solidFill>
              </a:rPr>
              <a:t>● Vegetariáni nemají sílu a jsou stále unavení</a:t>
            </a:r>
          </a:p>
          <a:p>
            <a:endParaRPr lang="cs-CZ" sz="2200" b="1">
              <a:solidFill>
                <a:schemeClr val="bg2"/>
              </a:solidFill>
            </a:endParaRPr>
          </a:p>
          <a:p>
            <a:r>
              <a:rPr lang="cs-CZ" sz="2200" b="1">
                <a:solidFill>
                  <a:schemeClr val="bg2"/>
                </a:solidFill>
              </a:rPr>
              <a:t>● Vegetariáni nemůžou sportovat</a:t>
            </a:r>
          </a:p>
          <a:p>
            <a:endParaRPr lang="cs-CZ" sz="2200" b="1">
              <a:solidFill>
                <a:schemeClr val="bg2"/>
              </a:solidFill>
            </a:endParaRPr>
          </a:p>
          <a:p>
            <a:r>
              <a:rPr lang="cs-CZ" sz="2200" b="1">
                <a:solidFill>
                  <a:schemeClr val="bg2"/>
                </a:solidFill>
              </a:rPr>
              <a:t>● Vegetariáni jsou „divní“ (možná jsou i v nějaké sektě)</a:t>
            </a:r>
          </a:p>
          <a:p>
            <a:endParaRPr lang="cs-CZ" sz="2200" b="1">
              <a:solidFill>
                <a:schemeClr val="bg2"/>
              </a:solidFill>
            </a:endParaRPr>
          </a:p>
        </p:txBody>
      </p:sp>
      <p:pic>
        <p:nvPicPr>
          <p:cNvPr id="19497" name="Picture 43" descr="MC900441902[1]"/>
          <p:cNvPicPr>
            <a:picLocks noChangeAspect="1" noChangeArrowheads="1"/>
          </p:cNvPicPr>
          <p:nvPr/>
        </p:nvPicPr>
        <p:blipFill>
          <a:blip r:embed="rId3"/>
          <a:srcRect/>
          <a:stretch>
            <a:fillRect/>
          </a:stretch>
        </p:blipFill>
        <p:spPr bwMode="auto">
          <a:xfrm>
            <a:off x="6804025" y="1125538"/>
            <a:ext cx="1584325" cy="1871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409"/>
                                        </p:tgtEl>
                                        <p:attrNameLst>
                                          <p:attrName>style.visibility</p:attrName>
                                        </p:attrNameLst>
                                      </p:cBhvr>
                                      <p:to>
                                        <p:strVal val="visible"/>
                                      </p:to>
                                    </p:set>
                                    <p:animEffect transition="in" filter="blinds(horizontal)">
                                      <p:cBhvr>
                                        <p:cTn id="7" dur="500"/>
                                        <p:tgtEl>
                                          <p:spTgt spid="58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0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21506"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21507"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21508"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21509"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21510"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21511"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21512"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21513"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21514"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21515"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21516"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21517"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21518"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21519"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21520"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21521"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21522"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21523"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21524"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21525"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21526"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21527"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21528"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21529"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21530"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21531"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21532"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21533"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21534"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21535"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21536"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21537"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21538"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21539"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21540"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21541" name="Rectangle 38"/>
          <p:cNvSpPr>
            <a:spLocks noChangeArrowheads="1"/>
          </p:cNvSpPr>
          <p:nvPr/>
        </p:nvSpPr>
        <p:spPr bwMode="auto">
          <a:xfrm>
            <a:off x="755650" y="2349500"/>
            <a:ext cx="6337300" cy="304800"/>
          </a:xfrm>
          <a:prstGeom prst="rect">
            <a:avLst/>
          </a:prstGeom>
          <a:noFill/>
          <a:ln w="9525">
            <a:noFill/>
            <a:miter lim="800000"/>
            <a:headEnd/>
            <a:tailEnd/>
          </a:ln>
        </p:spPr>
        <p:txBody>
          <a:bodyPr>
            <a:spAutoFit/>
          </a:bodyPr>
          <a:lstStyle/>
          <a:p>
            <a:endParaRPr lang="cs-CZ"/>
          </a:p>
        </p:txBody>
      </p:sp>
      <p:sp>
        <p:nvSpPr>
          <p:cNvPr id="21542" name="AutoShape 3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21543" name="Shape 40"/>
          <p:cNvSpPr txBox="1">
            <a:spLocks noChangeArrowheads="1"/>
          </p:cNvSpPr>
          <p:nvPr/>
        </p:nvSpPr>
        <p:spPr bwMode="auto">
          <a:xfrm>
            <a:off x="684213" y="404813"/>
            <a:ext cx="7416800" cy="504825"/>
          </a:xfrm>
          <a:prstGeom prst="rect">
            <a:avLst/>
          </a:prstGeom>
          <a:noFill/>
          <a:ln w="9525">
            <a:noFill/>
            <a:miter lim="800000"/>
            <a:headEnd/>
            <a:tailEnd/>
          </a:ln>
        </p:spPr>
        <p:txBody>
          <a:bodyPr lIns="91425" tIns="91425" rIns="91425" bIns="91425"/>
          <a:lstStyle/>
          <a:p>
            <a:r>
              <a:rPr lang="cs-CZ" sz="2800" b="1">
                <a:solidFill>
                  <a:schemeClr val="bg1"/>
                </a:solidFill>
              </a:rPr>
              <a:t>Co musí obsahovat naše strava?</a:t>
            </a:r>
          </a:p>
        </p:txBody>
      </p:sp>
      <p:sp>
        <p:nvSpPr>
          <p:cNvPr id="21544" name="Text Box 41"/>
          <p:cNvSpPr txBox="1">
            <a:spLocks noChangeArrowheads="1"/>
          </p:cNvSpPr>
          <p:nvPr/>
        </p:nvSpPr>
        <p:spPr bwMode="auto">
          <a:xfrm>
            <a:off x="395288" y="1541463"/>
            <a:ext cx="7848600" cy="4778375"/>
          </a:xfrm>
          <a:prstGeom prst="rect">
            <a:avLst/>
          </a:prstGeom>
          <a:noFill/>
          <a:ln w="9525">
            <a:noFill/>
            <a:miter lim="800000"/>
            <a:headEnd/>
            <a:tailEnd/>
          </a:ln>
        </p:spPr>
        <p:txBody>
          <a:bodyPr>
            <a:spAutoFit/>
          </a:bodyPr>
          <a:lstStyle/>
          <a:p>
            <a:r>
              <a:rPr lang="cs-CZ" sz="2400" b="1">
                <a:solidFill>
                  <a:schemeClr val="bg2"/>
                </a:solidFill>
              </a:rPr>
              <a:t>Bílkoviny</a:t>
            </a:r>
            <a:r>
              <a:rPr lang="cs-CZ" sz="2400" b="1">
                <a:solidFill>
                  <a:srgbClr val="990033"/>
                </a:solidFill>
              </a:rPr>
              <a:t> </a:t>
            </a:r>
            <a:r>
              <a:rPr lang="cs-CZ" sz="2000" b="1">
                <a:solidFill>
                  <a:srgbClr val="660066"/>
                </a:solidFill>
              </a:rPr>
              <a:t>– stavební látka, obnova buněk a tkání, </a:t>
            </a:r>
          </a:p>
          <a:p>
            <a:r>
              <a:rPr lang="cs-CZ" sz="2000" b="1">
                <a:solidFill>
                  <a:srgbClr val="660066"/>
                </a:solidFill>
              </a:rPr>
              <a:t>tvorba hormonů a enzymů</a:t>
            </a:r>
            <a:r>
              <a:rPr lang="cs-CZ" sz="2400" b="1">
                <a:solidFill>
                  <a:srgbClr val="990033"/>
                </a:solidFill>
              </a:rPr>
              <a:t> </a:t>
            </a:r>
          </a:p>
          <a:p>
            <a:endParaRPr lang="cs-CZ" sz="2400" b="1">
              <a:solidFill>
                <a:srgbClr val="990033"/>
              </a:solidFill>
            </a:endParaRPr>
          </a:p>
          <a:p>
            <a:r>
              <a:rPr lang="cs-CZ" sz="2400" b="1">
                <a:solidFill>
                  <a:schemeClr val="bg2"/>
                </a:solidFill>
              </a:rPr>
              <a:t>Sacharidy</a:t>
            </a:r>
            <a:r>
              <a:rPr lang="cs-CZ" sz="2400" b="1">
                <a:solidFill>
                  <a:srgbClr val="990033"/>
                </a:solidFill>
              </a:rPr>
              <a:t> </a:t>
            </a:r>
            <a:r>
              <a:rPr lang="cs-CZ" sz="2000" b="1">
                <a:solidFill>
                  <a:srgbClr val="660066"/>
                </a:solidFill>
              </a:rPr>
              <a:t>– zdroj energie</a:t>
            </a:r>
          </a:p>
          <a:p>
            <a:endParaRPr lang="cs-CZ" sz="2400" b="1">
              <a:solidFill>
                <a:srgbClr val="990033"/>
              </a:solidFill>
            </a:endParaRPr>
          </a:p>
          <a:p>
            <a:r>
              <a:rPr lang="cs-CZ" sz="2400" b="1">
                <a:solidFill>
                  <a:schemeClr val="bg2"/>
                </a:solidFill>
              </a:rPr>
              <a:t>Lipidy</a:t>
            </a:r>
            <a:r>
              <a:rPr lang="cs-CZ" sz="2400" b="1">
                <a:solidFill>
                  <a:srgbClr val="990033"/>
                </a:solidFill>
              </a:rPr>
              <a:t> </a:t>
            </a:r>
            <a:r>
              <a:rPr lang="cs-CZ" sz="2000" b="1">
                <a:solidFill>
                  <a:srgbClr val="660066"/>
                </a:solidFill>
              </a:rPr>
              <a:t>– zdroj esenciálních mastných kyselin, zdroj energie, zásobárna energie, tepelné izolátory</a:t>
            </a:r>
          </a:p>
          <a:p>
            <a:endParaRPr lang="cs-CZ" sz="2400" b="1">
              <a:solidFill>
                <a:srgbClr val="990033"/>
              </a:solidFill>
            </a:endParaRPr>
          </a:p>
          <a:p>
            <a:r>
              <a:rPr lang="cs-CZ" sz="2400" b="1">
                <a:solidFill>
                  <a:schemeClr val="bg2"/>
                </a:solidFill>
              </a:rPr>
              <a:t>Vitamíny</a:t>
            </a:r>
            <a:r>
              <a:rPr lang="cs-CZ" sz="2400" b="1">
                <a:solidFill>
                  <a:srgbClr val="990033"/>
                </a:solidFill>
              </a:rPr>
              <a:t> </a:t>
            </a:r>
            <a:r>
              <a:rPr lang="cs-CZ" sz="2000" b="1">
                <a:solidFill>
                  <a:srgbClr val="660066"/>
                </a:solidFill>
              </a:rPr>
              <a:t>-  katalyzátory biochemických reakcí, metabolismus</a:t>
            </a:r>
          </a:p>
          <a:p>
            <a:endParaRPr lang="cs-CZ" sz="2400" b="1">
              <a:solidFill>
                <a:srgbClr val="990033"/>
              </a:solidFill>
            </a:endParaRPr>
          </a:p>
          <a:p>
            <a:r>
              <a:rPr lang="cs-CZ" sz="2400" b="1">
                <a:solidFill>
                  <a:schemeClr val="bg2"/>
                </a:solidFill>
              </a:rPr>
              <a:t>Minerální látky</a:t>
            </a:r>
            <a:r>
              <a:rPr lang="cs-CZ" sz="2400" b="1">
                <a:solidFill>
                  <a:srgbClr val="990033"/>
                </a:solidFill>
              </a:rPr>
              <a:t> </a:t>
            </a:r>
            <a:r>
              <a:rPr lang="cs-CZ" sz="2000" b="1">
                <a:solidFill>
                  <a:srgbClr val="660066"/>
                </a:solidFill>
              </a:rPr>
              <a:t>– růst a metabolismus</a:t>
            </a:r>
          </a:p>
          <a:p>
            <a:endParaRPr lang="cs-CZ" sz="2400" b="1">
              <a:solidFill>
                <a:srgbClr val="990033"/>
              </a:solidFill>
            </a:endParaRPr>
          </a:p>
          <a:p>
            <a:r>
              <a:rPr lang="cs-CZ" sz="2400" b="1">
                <a:solidFill>
                  <a:schemeClr val="bg2"/>
                </a:solidFill>
              </a:rPr>
              <a:t>Vodu </a:t>
            </a:r>
            <a:r>
              <a:rPr lang="cs-CZ" sz="2000" b="1">
                <a:solidFill>
                  <a:srgbClr val="660066"/>
                </a:solidFill>
              </a:rPr>
              <a:t>– život, biochemické procesy</a:t>
            </a:r>
          </a:p>
        </p:txBody>
      </p:sp>
      <p:pic>
        <p:nvPicPr>
          <p:cNvPr id="21545" name="Picture 50" descr="310px-3D_protein"/>
          <p:cNvPicPr>
            <a:picLocks noChangeAspect="1" noChangeArrowheads="1"/>
          </p:cNvPicPr>
          <p:nvPr/>
        </p:nvPicPr>
        <p:blipFill>
          <a:blip r:embed="rId3"/>
          <a:srcRect/>
          <a:stretch>
            <a:fillRect/>
          </a:stretch>
        </p:blipFill>
        <p:spPr bwMode="auto">
          <a:xfrm>
            <a:off x="6659563" y="981075"/>
            <a:ext cx="189865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457"/>
          <p:cNvSpPr>
            <a:spLocks noChangeArrowheads="1"/>
          </p:cNvSpPr>
          <p:nvPr/>
        </p:nvSpPr>
        <p:spPr bwMode="auto">
          <a:xfrm>
            <a:off x="3059113" y="1557338"/>
            <a:ext cx="2519362" cy="4248150"/>
          </a:xfrm>
          <a:prstGeom prst="flowChartAlternateProcess">
            <a:avLst/>
          </a:prstGeom>
          <a:noFill/>
          <a:ln w="19050">
            <a:solidFill>
              <a:srgbClr val="000066"/>
            </a:solidFill>
            <a:miter lim="800000"/>
            <a:headEnd/>
            <a:tailEnd/>
          </a:ln>
        </p:spPr>
        <p:txBody>
          <a:bodyPr wrap="none" anchor="ctr"/>
          <a:lstStyle/>
          <a:p>
            <a:endParaRPr lang="cs-CZ"/>
          </a:p>
        </p:txBody>
      </p:sp>
      <p:sp>
        <p:nvSpPr>
          <p:cNvPr id="23554"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23555"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23556"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23557"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23558"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23559"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23560"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23561"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23562"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23563"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23564"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23565"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23566"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23567"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23568"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23569"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23570"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23571"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23572"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23573"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23574"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23575"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23576"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23577"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23578"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23579"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23580"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23581"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23582"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23583"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23584"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23585"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23586"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23587"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23588"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23589"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23590" name="AutoShape 3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23591" name="Shape 40"/>
          <p:cNvSpPr txBox="1">
            <a:spLocks noChangeArrowheads="1"/>
          </p:cNvSpPr>
          <p:nvPr/>
        </p:nvSpPr>
        <p:spPr bwMode="auto">
          <a:xfrm>
            <a:off x="684213" y="404813"/>
            <a:ext cx="7920037" cy="504825"/>
          </a:xfrm>
          <a:prstGeom prst="rect">
            <a:avLst/>
          </a:prstGeom>
          <a:noFill/>
          <a:ln w="9525">
            <a:noFill/>
            <a:miter lim="800000"/>
            <a:headEnd/>
            <a:tailEnd/>
          </a:ln>
        </p:spPr>
        <p:txBody>
          <a:bodyPr lIns="91425" tIns="91425" rIns="91425" bIns="91425"/>
          <a:lstStyle/>
          <a:p>
            <a:r>
              <a:rPr lang="cs-CZ" sz="2800" b="1">
                <a:solidFill>
                  <a:schemeClr val="bg1"/>
                </a:solidFill>
              </a:rPr>
              <a:t>Maso jako zdroj důležitých látek:</a:t>
            </a:r>
          </a:p>
        </p:txBody>
      </p:sp>
      <p:graphicFrame>
        <p:nvGraphicFramePr>
          <p:cNvPr id="23615" name="Group 63"/>
          <p:cNvGraphicFramePr>
            <a:graphicFrameLocks noGrp="1"/>
          </p:cNvGraphicFramePr>
          <p:nvPr/>
        </p:nvGraphicFramePr>
        <p:xfrm>
          <a:off x="611188" y="1484313"/>
          <a:ext cx="7777162" cy="4416425"/>
        </p:xfrm>
        <a:graphic>
          <a:graphicData uri="http://schemas.openxmlformats.org/drawingml/2006/table">
            <a:tbl>
              <a:tblPr/>
              <a:tblGrid>
                <a:gridCol w="2376487"/>
                <a:gridCol w="2689225"/>
                <a:gridCol w="2711450"/>
              </a:tblGrid>
              <a:tr h="9366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smtClean="0">
                        <a:ln>
                          <a:noFill/>
                        </a:ln>
                        <a:solidFill>
                          <a:srgbClr val="000000"/>
                        </a:solidFill>
                        <a:effectLst/>
                        <a:latin typeface="Arial" charset="0"/>
                        <a:cs typeface="Arial" charset="0"/>
                        <a:sym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cs-CZ" sz="400" b="1" i="0" u="none" strike="noStrike" cap="none" normalizeH="0" baseline="0" smtClean="0">
                        <a:ln>
                          <a:noFill/>
                        </a:ln>
                        <a:solidFill>
                          <a:schemeClr val="bg2"/>
                        </a:solidFill>
                        <a:effectLst/>
                        <a:latin typeface="Arial" charset="0"/>
                        <a:cs typeface="Arial" charset="0"/>
                        <a:sym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smtClean="0">
                          <a:ln>
                            <a:noFill/>
                          </a:ln>
                          <a:solidFill>
                            <a:schemeClr val="bg2"/>
                          </a:solidFill>
                          <a:effectLst/>
                          <a:latin typeface="Arial" charset="0"/>
                          <a:cs typeface="Arial" charset="0"/>
                          <a:sym typeface="Arial" charset="0"/>
                        </a:rPr>
                        <a:t>Maso</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bg2"/>
                          </a:solidFill>
                          <a:effectLst/>
                          <a:latin typeface="Arial" charset="0"/>
                          <a:cs typeface="Arial" charset="0"/>
                          <a:sym typeface="Arial" charset="0"/>
                        </a:rPr>
                        <a:t>jateční, drůbeží, zvěřina</a:t>
                      </a:r>
                    </a:p>
                  </a:txBody>
                  <a:tcPr marL="90000" marR="90000" marT="46800" marB="4680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smtClean="0">
                          <a:ln>
                            <a:noFill/>
                          </a:ln>
                          <a:solidFill>
                            <a:schemeClr val="bg2"/>
                          </a:solidFill>
                          <a:effectLst/>
                          <a:latin typeface="Arial" charset="0"/>
                          <a:cs typeface="Arial" charset="0"/>
                          <a:sym typeface="Arial" charset="0"/>
                        </a:rPr>
                        <a:t>Ryby</a:t>
                      </a:r>
                    </a:p>
                  </a:txBody>
                  <a:tcPr marL="90000" marR="90000" marT="46800" marB="46800" anchor="ctr" horzOverflow="overflow">
                    <a:lnL>
                      <a:noFill/>
                    </a:lnL>
                    <a:lnR>
                      <a:noFill/>
                    </a:lnR>
                    <a:lnT>
                      <a:noFill/>
                    </a:lnT>
                    <a:lnB>
                      <a:noFill/>
                    </a:lnB>
                    <a:lnTlToBr>
                      <a:noFill/>
                    </a:lnTlToBr>
                    <a:lnBlToTr>
                      <a:noFill/>
                    </a:lnBlToTr>
                    <a:noFill/>
                  </a:tcPr>
                </a:tc>
              </a:tr>
              <a:tr h="6381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smtClean="0">
                          <a:ln>
                            <a:noFill/>
                          </a:ln>
                          <a:solidFill>
                            <a:srgbClr val="990000"/>
                          </a:solidFill>
                          <a:effectLst/>
                          <a:latin typeface="Arial" charset="0"/>
                          <a:cs typeface="Arial" charset="0"/>
                          <a:sym typeface="Arial" charset="0"/>
                        </a:rPr>
                        <a:t>Bílkoviny</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66"/>
                          </a:solidFill>
                          <a:effectLst/>
                          <a:latin typeface="Arial" charset="0"/>
                          <a:cs typeface="Arial" charset="0"/>
                          <a:sym typeface="Arial" charset="0"/>
                        </a:rPr>
                        <a:t>1</a:t>
                      </a:r>
                      <a:r>
                        <a:rPr kumimoji="0" lang="cs-CZ" sz="2400" b="1" i="0" u="none" strike="noStrike" cap="none" normalizeH="0" baseline="0" smtClean="0">
                          <a:ln>
                            <a:noFill/>
                          </a:ln>
                          <a:solidFill>
                            <a:srgbClr val="000066"/>
                          </a:solidFill>
                          <a:effectLst/>
                          <a:latin typeface="Arial" charset="0"/>
                          <a:cs typeface="Arial" charset="0"/>
                          <a:sym typeface="Arial" charset="0"/>
                        </a:rPr>
                        <a:t>5</a:t>
                      </a:r>
                      <a:r>
                        <a:rPr kumimoji="0" lang="en-US" sz="2400" b="1" i="0" u="none" strike="noStrike" cap="none" normalizeH="0" baseline="0" smtClean="0">
                          <a:ln>
                            <a:noFill/>
                          </a:ln>
                          <a:solidFill>
                            <a:srgbClr val="000066"/>
                          </a:solidFill>
                          <a:effectLst/>
                          <a:latin typeface="Arial" charset="0"/>
                          <a:cs typeface="Arial" charset="0"/>
                          <a:sym typeface="Arial" charset="0"/>
                        </a:rPr>
                        <a:t>-24%</a:t>
                      </a:r>
                      <a:endParaRPr kumimoji="0" lang="cs-CZ" sz="2400" b="1" i="0" u="none" strike="noStrike" cap="none" normalizeH="0" baseline="0" smtClean="0">
                        <a:ln>
                          <a:noFill/>
                        </a:ln>
                        <a:solidFill>
                          <a:srgbClr val="000066"/>
                        </a:solidFill>
                        <a:effectLst/>
                        <a:latin typeface="Arial" charset="0"/>
                        <a:cs typeface="Arial" charset="0"/>
                        <a:sym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smtClean="0">
                          <a:ln>
                            <a:noFill/>
                          </a:ln>
                          <a:solidFill>
                            <a:srgbClr val="000066"/>
                          </a:solidFill>
                          <a:effectLst/>
                          <a:latin typeface="Arial" charset="0"/>
                          <a:cs typeface="Arial" charset="0"/>
                          <a:sym typeface="Arial" charset="0"/>
                        </a:rPr>
                        <a:t>17-20</a:t>
                      </a:r>
                      <a:r>
                        <a:rPr kumimoji="0" lang="en-US" sz="2400" b="1" i="0" u="none" strike="noStrike" cap="none" normalizeH="0" baseline="0" smtClean="0">
                          <a:ln>
                            <a:noFill/>
                          </a:ln>
                          <a:solidFill>
                            <a:srgbClr val="000066"/>
                          </a:solidFill>
                          <a:effectLst/>
                          <a:latin typeface="Arial" charset="0"/>
                          <a:cs typeface="Arial" charset="0"/>
                          <a:sym typeface="Arial" charset="0"/>
                        </a:rPr>
                        <a:t>%</a:t>
                      </a:r>
                      <a:endParaRPr kumimoji="0" lang="cs-CZ" sz="2400" b="1" i="0" u="none" strike="noStrike" cap="none" normalizeH="0" baseline="0" smtClean="0">
                        <a:ln>
                          <a:noFill/>
                        </a:ln>
                        <a:solidFill>
                          <a:srgbClr val="000066"/>
                        </a:solidFill>
                        <a:effectLst/>
                        <a:latin typeface="Arial" charset="0"/>
                        <a:cs typeface="Arial" charset="0"/>
                        <a:sym typeface="Arial" charset="0"/>
                      </a:endParaRPr>
                    </a:p>
                  </a:txBody>
                  <a:tcPr marL="90000" marR="90000" marT="46800" marB="46800" anchor="ctr" horzOverflow="overflow">
                    <a:lnL>
                      <a:noFill/>
                    </a:lnL>
                    <a:lnR>
                      <a:noFill/>
                    </a:lnR>
                    <a:lnT>
                      <a:noFill/>
                    </a:lnT>
                    <a:lnB>
                      <a:noFill/>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smtClean="0">
                          <a:ln>
                            <a:noFill/>
                          </a:ln>
                          <a:solidFill>
                            <a:srgbClr val="990000"/>
                          </a:solidFill>
                          <a:effectLst/>
                          <a:latin typeface="Arial" charset="0"/>
                          <a:cs typeface="Arial" charset="0"/>
                          <a:sym typeface="Arial" charset="0"/>
                        </a:rPr>
                        <a:t>Vitamíny</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smtClean="0">
                          <a:ln>
                            <a:noFill/>
                          </a:ln>
                          <a:solidFill>
                            <a:srgbClr val="000066"/>
                          </a:solidFill>
                          <a:effectLst/>
                          <a:latin typeface="Arial" charset="0"/>
                          <a:cs typeface="Arial" charset="0"/>
                          <a:sym typeface="Arial" charset="0"/>
                        </a:rPr>
                        <a:t>(B1, B2, B3) B12</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smtClean="0">
                          <a:ln>
                            <a:noFill/>
                          </a:ln>
                          <a:solidFill>
                            <a:srgbClr val="000066"/>
                          </a:solidFill>
                          <a:effectLst/>
                          <a:latin typeface="Arial" charset="0"/>
                          <a:cs typeface="Arial" charset="0"/>
                          <a:sym typeface="Arial" charset="0"/>
                        </a:rPr>
                        <a:t>B1, B2, A, D</a:t>
                      </a:r>
                    </a:p>
                  </a:txBody>
                  <a:tcPr marL="90000" marR="90000" marT="46800" marB="46800" anchor="ctr" horzOverflow="overflow">
                    <a:lnL>
                      <a:noFill/>
                    </a:lnL>
                    <a:lnR>
                      <a:noFill/>
                    </a:lnR>
                    <a:lnT>
                      <a:noFill/>
                    </a:lnT>
                    <a:lnB>
                      <a:noFill/>
                    </a:lnB>
                    <a:lnTlToBr>
                      <a:noFill/>
                    </a:lnTlToBr>
                    <a:lnBlToTr>
                      <a:noFill/>
                    </a:lnBlToTr>
                    <a:noFill/>
                  </a:tcPr>
                </a:tc>
              </a:tr>
              <a:tr h="6492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smtClean="0">
                          <a:ln>
                            <a:noFill/>
                          </a:ln>
                          <a:solidFill>
                            <a:srgbClr val="990000"/>
                          </a:solidFill>
                          <a:effectLst/>
                          <a:latin typeface="Arial" charset="0"/>
                          <a:cs typeface="Arial" charset="0"/>
                          <a:sym typeface="Arial" charset="0"/>
                        </a:rPr>
                        <a:t>Minerální látky</a:t>
                      </a:r>
                      <a:endParaRPr kumimoji="0" lang="cs-CZ" sz="2400" b="0" i="0" u="none" strike="noStrike" cap="none" normalizeH="0" baseline="0" smtClean="0">
                        <a:ln>
                          <a:noFill/>
                        </a:ln>
                        <a:solidFill>
                          <a:srgbClr val="990000"/>
                        </a:solidFill>
                        <a:effectLst/>
                        <a:latin typeface="Arial" charset="0"/>
                        <a:cs typeface="Arial" charset="0"/>
                        <a:sym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smtClean="0">
                          <a:ln>
                            <a:noFill/>
                          </a:ln>
                          <a:solidFill>
                            <a:srgbClr val="000066"/>
                          </a:solidFill>
                          <a:effectLst/>
                          <a:latin typeface="Arial" charset="0"/>
                          <a:cs typeface="Arial" charset="0"/>
                          <a:sym typeface="Arial" charset="0"/>
                        </a:rPr>
                        <a:t>Fe </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smtClean="0">
                          <a:ln>
                            <a:noFill/>
                          </a:ln>
                          <a:solidFill>
                            <a:srgbClr val="000066"/>
                          </a:solidFill>
                          <a:effectLst/>
                          <a:latin typeface="Arial" charset="0"/>
                          <a:cs typeface="Arial" charset="0"/>
                          <a:sym typeface="Arial" charset="0"/>
                        </a:rPr>
                        <a:t>I, Se, Ca, K, P, Zn</a:t>
                      </a:r>
                    </a:p>
                  </a:txBody>
                  <a:tcPr marL="90000" marR="90000" marT="46800" marB="46800" anchor="ctr" horzOverflow="overflow">
                    <a:lnL>
                      <a:noFill/>
                    </a:lnL>
                    <a:lnR>
                      <a:noFill/>
                    </a:lnR>
                    <a:lnT>
                      <a:noFill/>
                    </a:lnT>
                    <a:lnB>
                      <a:noFill/>
                    </a:lnB>
                    <a:lnTlToBr>
                      <a:noFill/>
                    </a:lnTlToBr>
                    <a:lnBlToTr>
                      <a:noFill/>
                    </a:lnBlToTr>
                    <a:noFill/>
                  </a:tcPr>
                </a:tc>
              </a:tr>
              <a:tr h="728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smtClean="0">
                          <a:ln>
                            <a:noFill/>
                          </a:ln>
                          <a:solidFill>
                            <a:srgbClr val="990000"/>
                          </a:solidFill>
                          <a:effectLst/>
                          <a:latin typeface="Arial" charset="0"/>
                          <a:cs typeface="Arial" charset="0"/>
                          <a:sym typeface="Arial" charset="0"/>
                        </a:rPr>
                        <a:t>Lipidy</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cs-CZ" sz="2400" b="1" i="0" u="none" strike="noStrike" cap="none" normalizeH="0" baseline="0" smtClean="0">
                        <a:ln>
                          <a:noFill/>
                        </a:ln>
                        <a:solidFill>
                          <a:srgbClr val="000066"/>
                        </a:solidFill>
                        <a:effectLst/>
                        <a:latin typeface="Arial" charset="0"/>
                        <a:cs typeface="Arial" charset="0"/>
                        <a:sym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sz="2200" b="1" i="0" u="none" strike="noStrike" cap="none" normalizeH="0" baseline="0" smtClean="0">
                          <a:ln>
                            <a:noFill/>
                          </a:ln>
                          <a:solidFill>
                            <a:srgbClr val="000066"/>
                          </a:solidFill>
                          <a:effectLst/>
                          <a:latin typeface="Arial" charset="0"/>
                          <a:cs typeface="Arial" charset="0"/>
                          <a:sym typeface="Arial" charset="0"/>
                        </a:rPr>
                        <a:t>Esenciální mastné kyseliny</a:t>
                      </a:r>
                    </a:p>
                  </a:txBody>
                  <a:tcPr marL="90000" marR="90000" marT="46800" marB="46800" anchor="ctr" horzOverflow="overflow">
                    <a:lnL>
                      <a:noFill/>
                    </a:lnL>
                    <a:lnR>
                      <a:noFill/>
                    </a:lnR>
                    <a:lnT>
                      <a:noFill/>
                    </a:lnT>
                    <a:lnB>
                      <a:noFill/>
                    </a:lnB>
                    <a:lnTlToBr>
                      <a:noFill/>
                    </a:lnTlToBr>
                    <a:lnBlToTr>
                      <a:noFill/>
                    </a:lnBlToTr>
                    <a:noFill/>
                  </a:tcPr>
                </a:tc>
              </a:tr>
              <a:tr h="7810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990000"/>
                          </a:solidFill>
                          <a:effectLst/>
                          <a:latin typeface="Arial" charset="0"/>
                          <a:cs typeface="Arial" charset="0"/>
                          <a:sym typeface="Arial" charset="0"/>
                        </a:rPr>
                        <a:t>Obsah tuku</a:t>
                      </a:r>
                      <a:endParaRPr kumimoji="0" lang="cs-CZ" sz="2000" b="1" i="0" u="none" strike="noStrike" cap="none" normalizeH="0" baseline="0" smtClean="0">
                        <a:ln>
                          <a:noFill/>
                        </a:ln>
                        <a:solidFill>
                          <a:srgbClr val="990000"/>
                        </a:solidFill>
                        <a:effectLst/>
                        <a:latin typeface="Arial" charset="0"/>
                        <a:cs typeface="Arial" charset="0"/>
                        <a:sym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smtClean="0">
                          <a:ln>
                            <a:noFill/>
                          </a:ln>
                          <a:solidFill>
                            <a:srgbClr val="000066"/>
                          </a:solidFill>
                          <a:effectLst/>
                          <a:latin typeface="Arial" charset="0"/>
                          <a:cs typeface="Arial" charset="0"/>
                          <a:sym typeface="Arial" charset="0"/>
                        </a:rPr>
                        <a:t>1 až 56</a:t>
                      </a:r>
                      <a:r>
                        <a:rPr kumimoji="0" lang="en-US" sz="2000" b="1" i="0" u="none" strike="noStrike" cap="none" normalizeH="0" baseline="0" smtClean="0">
                          <a:ln>
                            <a:noFill/>
                          </a:ln>
                          <a:solidFill>
                            <a:srgbClr val="000066"/>
                          </a:solidFill>
                          <a:effectLst/>
                          <a:latin typeface="Arial" charset="0"/>
                          <a:cs typeface="Arial" charset="0"/>
                          <a:sym typeface="Arial" charset="0"/>
                        </a:rPr>
                        <a:t>%</a:t>
                      </a:r>
                      <a:endParaRPr kumimoji="0" lang="cs-CZ" sz="2000" b="1" i="0" u="none" strike="noStrike" cap="none" normalizeH="0" baseline="0" smtClean="0">
                        <a:ln>
                          <a:noFill/>
                        </a:ln>
                        <a:solidFill>
                          <a:srgbClr val="000066"/>
                        </a:solidFill>
                        <a:effectLst/>
                        <a:latin typeface="Arial" charset="0"/>
                        <a:cs typeface="Arial" charset="0"/>
                        <a:sym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smtClean="0">
                          <a:ln>
                            <a:noFill/>
                          </a:ln>
                          <a:solidFill>
                            <a:srgbClr val="000066"/>
                          </a:solidFill>
                          <a:effectLst/>
                          <a:latin typeface="Arial" charset="0"/>
                          <a:cs typeface="Arial" charset="0"/>
                          <a:sym typeface="Arial" charset="0"/>
                        </a:rPr>
                        <a:t>do </a:t>
                      </a:r>
                      <a:r>
                        <a:rPr kumimoji="0" lang="en-US" sz="2000" b="1" i="0" u="none" strike="noStrike" cap="none" normalizeH="0" baseline="0" smtClean="0">
                          <a:ln>
                            <a:noFill/>
                          </a:ln>
                          <a:solidFill>
                            <a:srgbClr val="000066"/>
                          </a:solidFill>
                          <a:effectLst/>
                          <a:latin typeface="Arial" charset="0"/>
                          <a:cs typeface="Arial" charset="0"/>
                          <a:sym typeface="Arial" charset="0"/>
                        </a:rPr>
                        <a:t>2</a:t>
                      </a:r>
                      <a:r>
                        <a:rPr kumimoji="0" lang="cs-CZ" sz="2000" b="1" i="0" u="none" strike="noStrike" cap="none" normalizeH="0" baseline="0" smtClean="0">
                          <a:ln>
                            <a:noFill/>
                          </a:ln>
                          <a:solidFill>
                            <a:srgbClr val="000066"/>
                          </a:solidFill>
                          <a:effectLst/>
                          <a:latin typeface="Arial" charset="0"/>
                          <a:cs typeface="Arial" charset="0"/>
                          <a:sym typeface="Arial" charset="0"/>
                        </a:rPr>
                        <a:t>5</a:t>
                      </a:r>
                      <a:r>
                        <a:rPr kumimoji="0" lang="en-US" sz="2000" b="1" i="0" u="none" strike="noStrike" cap="none" normalizeH="0" baseline="0" smtClean="0">
                          <a:ln>
                            <a:noFill/>
                          </a:ln>
                          <a:solidFill>
                            <a:srgbClr val="000066"/>
                          </a:solidFill>
                          <a:effectLst/>
                          <a:latin typeface="Arial" charset="0"/>
                          <a:cs typeface="Arial" charset="0"/>
                          <a:sym typeface="Arial" charset="0"/>
                        </a:rPr>
                        <a:t>%</a:t>
                      </a:r>
                      <a:endParaRPr kumimoji="0" lang="cs-CZ" sz="2000" b="1" i="0" u="none" strike="noStrike" cap="none" normalizeH="0" baseline="0" smtClean="0">
                        <a:ln>
                          <a:noFill/>
                        </a:ln>
                        <a:solidFill>
                          <a:srgbClr val="000066"/>
                        </a:solidFill>
                        <a:effectLst/>
                        <a:latin typeface="Arial" charset="0"/>
                        <a:cs typeface="Arial" charset="0"/>
                        <a:sym typeface="Arial" charset="0"/>
                      </a:endParaRP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sp>
        <p:nvSpPr>
          <p:cNvPr id="23611" name="AutoShape 458"/>
          <p:cNvSpPr>
            <a:spLocks noChangeArrowheads="1"/>
          </p:cNvSpPr>
          <p:nvPr/>
        </p:nvSpPr>
        <p:spPr bwMode="auto">
          <a:xfrm>
            <a:off x="5651500" y="1557338"/>
            <a:ext cx="2809875" cy="4248150"/>
          </a:xfrm>
          <a:prstGeom prst="flowChartAlternateProcess">
            <a:avLst/>
          </a:prstGeom>
          <a:noFill/>
          <a:ln w="19050">
            <a:solidFill>
              <a:srgbClr val="000066"/>
            </a:solidFill>
            <a:miter lim="800000"/>
            <a:headEnd/>
            <a:tailEnd/>
          </a:ln>
        </p:spPr>
        <p:txBody>
          <a:bodyPr wrap="none" anchor="ctr"/>
          <a:lstStyle/>
          <a:p>
            <a:endParaRPr lang="cs-CZ"/>
          </a:p>
        </p:txBody>
      </p:sp>
      <p:sp>
        <p:nvSpPr>
          <p:cNvPr id="23612" name="Line 569"/>
          <p:cNvSpPr>
            <a:spLocks noChangeShapeType="1"/>
          </p:cNvSpPr>
          <p:nvPr/>
        </p:nvSpPr>
        <p:spPr bwMode="auto">
          <a:xfrm>
            <a:off x="3059113" y="2276475"/>
            <a:ext cx="2520950" cy="0"/>
          </a:xfrm>
          <a:prstGeom prst="line">
            <a:avLst/>
          </a:prstGeom>
          <a:noFill/>
          <a:ln w="19050">
            <a:solidFill>
              <a:schemeClr val="bg2"/>
            </a:solidFill>
            <a:round/>
            <a:headEnd/>
            <a:tailEnd/>
          </a:ln>
        </p:spPr>
        <p:txBody>
          <a:bodyPr/>
          <a:lstStyle/>
          <a:p>
            <a:endParaRPr lang="cs-CZ"/>
          </a:p>
        </p:txBody>
      </p:sp>
      <p:sp>
        <p:nvSpPr>
          <p:cNvPr id="23613" name="Line 570"/>
          <p:cNvSpPr>
            <a:spLocks noChangeShapeType="1"/>
          </p:cNvSpPr>
          <p:nvPr/>
        </p:nvSpPr>
        <p:spPr bwMode="auto">
          <a:xfrm>
            <a:off x="5651500" y="2276475"/>
            <a:ext cx="2808288" cy="0"/>
          </a:xfrm>
          <a:prstGeom prst="line">
            <a:avLst/>
          </a:prstGeom>
          <a:noFill/>
          <a:ln w="19050">
            <a:solidFill>
              <a:schemeClr val="bg2"/>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25602" name="Rectangle 3"/>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25603" name="Rectangle 4"/>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25604" name="Rectangle 5"/>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25605" name="Rectangle 6"/>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25606" name="Rectangle 7"/>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25607" name="Rectangle 8"/>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25608" name="Rectangle 9"/>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25609" name="Rectangle 10"/>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25610" name="Rectangle 11"/>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25611" name="Rectangle 12"/>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25612" name="Rectangle 13"/>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25613" name="Rectangle 14"/>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25614" name="Rectangle 15"/>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25615" name="Rectangle 16"/>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25616" name="Rectangle 17"/>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25617" name="Rectangle 18"/>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25618" name="Rectangle 19"/>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25619" name="Rectangle 20"/>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25620" name="Rectangle 21"/>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25621" name="Rectangle 22"/>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25622" name="Rectangle 23"/>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25623" name="Rectangle 24"/>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25624" name="Rectangle 25"/>
          <p:cNvSpPr>
            <a:spLocks noChangeArrowheads="1"/>
          </p:cNvSpPr>
          <p:nvPr/>
        </p:nvSpPr>
        <p:spPr bwMode="auto">
          <a:xfrm>
            <a:off x="-171953238" y="-133665913"/>
            <a:ext cx="3722688"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sz="900"/>
          </a:p>
          <a:p>
            <a:pPr eaLnBrk="0" hangingPunct="0"/>
            <a:endParaRPr lang="cs-CZ"/>
          </a:p>
        </p:txBody>
      </p:sp>
      <p:sp>
        <p:nvSpPr>
          <p:cNvPr id="25625" name="Rectangle 26"/>
          <p:cNvSpPr>
            <a:spLocks noChangeArrowheads="1"/>
          </p:cNvSpPr>
          <p:nvPr/>
        </p:nvSpPr>
        <p:spPr bwMode="auto">
          <a:xfrm>
            <a:off x="-157665738" y="-141060488"/>
            <a:ext cx="170180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Chud</a:t>
            </a:r>
            <a:r>
              <a:rPr lang="cs-CZ" sz="1200">
                <a:cs typeface="Times New Roman" pitchFamily="18" charset="0"/>
              </a:rPr>
              <a:t>á</a:t>
            </a:r>
            <a:r>
              <a:rPr lang="cs-CZ" sz="1200">
                <a:latin typeface="Times New Roman" pitchFamily="18" charset="0"/>
                <a:cs typeface="Times New Roman" pitchFamily="18" charset="0"/>
              </a:rPr>
              <a:t> č</a:t>
            </a:r>
            <a:r>
              <a:rPr lang="cs-CZ" sz="1200">
                <a:cs typeface="Times New Roman" pitchFamily="18" charset="0"/>
              </a:rPr>
              <a:t>á</a:t>
            </a:r>
            <a:r>
              <a:rPr lang="cs-CZ" sz="1200">
                <a:latin typeface="Times New Roman" pitchFamily="18" charset="0"/>
                <a:cs typeface="Times New Roman" pitchFamily="18" charset="0"/>
              </a:rPr>
              <a:t>st obyvatelstva</a:t>
            </a:r>
            <a:endParaRPr lang="cs-CZ" sz="900"/>
          </a:p>
          <a:p>
            <a:pPr eaLnBrk="0" hangingPunct="0"/>
            <a:endParaRPr lang="cs-CZ"/>
          </a:p>
        </p:txBody>
      </p:sp>
      <p:sp>
        <p:nvSpPr>
          <p:cNvPr id="25626" name="Rectangle 27"/>
          <p:cNvSpPr>
            <a:spLocks noChangeArrowheads="1"/>
          </p:cNvSpPr>
          <p:nvPr/>
        </p:nvSpPr>
        <p:spPr bwMode="auto">
          <a:xfrm>
            <a:off x="-218587638" y="-141060488"/>
            <a:ext cx="72866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se živila </a:t>
            </a:r>
            <a:endParaRPr lang="cs-CZ" sz="900"/>
          </a:p>
          <a:p>
            <a:pPr eaLnBrk="0" hangingPunct="0"/>
            <a:endParaRPr lang="cs-CZ"/>
          </a:p>
        </p:txBody>
      </p:sp>
      <p:sp>
        <p:nvSpPr>
          <p:cNvPr id="25627" name="Rectangle 28"/>
          <p:cNvSpPr>
            <a:spLocks noChangeArrowheads="1"/>
          </p:cNvSpPr>
          <p:nvPr/>
        </p:nvSpPr>
        <p:spPr bwMode="auto">
          <a:xfrm>
            <a:off x="14127163" y="-141060488"/>
            <a:ext cx="27209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přev</a:t>
            </a:r>
            <a:r>
              <a:rPr lang="cs-CZ" sz="1200">
                <a:cs typeface="Times New Roman" pitchFamily="18" charset="0"/>
              </a:rPr>
              <a:t>á</a:t>
            </a:r>
            <a:r>
              <a:rPr lang="cs-CZ" sz="1200">
                <a:latin typeface="Times New Roman" pitchFamily="18" charset="0"/>
                <a:cs typeface="Times New Roman" pitchFamily="18" charset="0"/>
              </a:rPr>
              <a:t>žně rostlinnou stravou, hlavně ka</a:t>
            </a:r>
            <a:r>
              <a:rPr lang="cs-CZ" sz="1200">
                <a:cs typeface="Times New Roman" pitchFamily="18" charset="0"/>
              </a:rPr>
              <a:t>ší</a:t>
            </a:r>
            <a:r>
              <a:rPr lang="cs-CZ" sz="1200">
                <a:latin typeface="Times New Roman" pitchFamily="18" charset="0"/>
                <a:cs typeface="Times New Roman" pitchFamily="18" charset="0"/>
              </a:rPr>
              <a:t>.</a:t>
            </a:r>
            <a:endParaRPr lang="cs-CZ" sz="900"/>
          </a:p>
          <a:p>
            <a:pPr eaLnBrk="0" hangingPunct="0"/>
            <a:endParaRPr lang="cs-CZ"/>
          </a:p>
        </p:txBody>
      </p:sp>
      <p:sp>
        <p:nvSpPr>
          <p:cNvPr id="25628" name="Rectangle 29"/>
          <p:cNvSpPr>
            <a:spLocks noChangeArrowheads="1"/>
          </p:cNvSpPr>
          <p:nvPr/>
        </p:nvSpPr>
        <p:spPr bwMode="auto">
          <a:xfrm>
            <a:off x="227068063" y="-141060488"/>
            <a:ext cx="66357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Pečený </a:t>
            </a:r>
            <a:endParaRPr lang="cs-CZ" sz="900"/>
          </a:p>
          <a:p>
            <a:pPr eaLnBrk="0" hangingPunct="0"/>
            <a:endParaRPr lang="cs-CZ"/>
          </a:p>
        </p:txBody>
      </p:sp>
      <p:sp>
        <p:nvSpPr>
          <p:cNvPr id="25629" name="Rectangle 30"/>
          <p:cNvSpPr>
            <a:spLocks noChangeArrowheads="1"/>
          </p:cNvSpPr>
          <p:nvPr/>
        </p:nvSpPr>
        <p:spPr bwMode="auto">
          <a:xfrm>
            <a:off x="-171953238" y="135939213"/>
            <a:ext cx="4829175"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chleb byl vz</a:t>
            </a:r>
            <a:r>
              <a:rPr lang="cs-CZ" sz="1200">
                <a:cs typeface="Times New Roman" pitchFamily="18" charset="0"/>
              </a:rPr>
              <a:t>á</a:t>
            </a:r>
            <a:r>
              <a:rPr lang="cs-CZ" sz="1200">
                <a:latin typeface="Times New Roman" pitchFamily="18" charset="0"/>
                <a:cs typeface="Times New Roman" pitchFamily="18" charset="0"/>
              </a:rPr>
              <a:t>cněj</a:t>
            </a:r>
            <a:r>
              <a:rPr lang="cs-CZ" sz="1200">
                <a:cs typeface="Times New Roman" pitchFamily="18" charset="0"/>
              </a:rPr>
              <a:t>ší</a:t>
            </a:r>
            <a:r>
              <a:rPr lang="cs-CZ" sz="1200">
                <a:latin typeface="Times New Roman" pitchFamily="18" charset="0"/>
                <a:cs typeface="Times New Roman" pitchFamily="18" charset="0"/>
              </a:rPr>
              <a:t> a ostatn</a:t>
            </a:r>
            <a:r>
              <a:rPr lang="cs-CZ" sz="1200">
                <a:cs typeface="Times New Roman" pitchFamily="18" charset="0"/>
              </a:rPr>
              <a:t>í</a:t>
            </a:r>
            <a:r>
              <a:rPr lang="cs-CZ" sz="1200">
                <a:latin typeface="Times New Roman" pitchFamily="18" charset="0"/>
                <a:cs typeface="Times New Roman" pitchFamily="18" charset="0"/>
              </a:rPr>
              <a:t> pečivo a sladkosti se jedly pouze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Z</a:t>
            </a:r>
            <a:endParaRPr lang="cs-CZ" sz="900"/>
          </a:p>
          <a:p>
            <a:pPr eaLnBrk="0" hangingPunct="0"/>
            <a:endParaRPr lang="cs-CZ"/>
          </a:p>
        </p:txBody>
      </p:sp>
      <p:sp>
        <p:nvSpPr>
          <p:cNvPr id="25630" name="Rectangle 31"/>
          <p:cNvSpPr>
            <a:spLocks noChangeArrowheads="1"/>
          </p:cNvSpPr>
          <p:nvPr/>
        </p:nvSpPr>
        <p:spPr bwMode="auto">
          <a:xfrm>
            <a:off x="221924563" y="135939213"/>
            <a:ext cx="731837" cy="487362"/>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potravin </a:t>
            </a:r>
            <a:endParaRPr lang="cs-CZ" sz="900"/>
          </a:p>
          <a:p>
            <a:pPr eaLnBrk="0" hangingPunct="0"/>
            <a:endParaRPr lang="cs-CZ"/>
          </a:p>
        </p:txBody>
      </p:sp>
      <p:sp>
        <p:nvSpPr>
          <p:cNvPr id="25631" name="Rectangle 32"/>
          <p:cNvSpPr>
            <a:spLocks noChangeArrowheads="1"/>
          </p:cNvSpPr>
          <p:nvPr/>
        </p:nvSpPr>
        <p:spPr bwMode="auto">
          <a:xfrm>
            <a:off x="-171953238" y="-166536688"/>
            <a:ext cx="2330450"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živoči</a:t>
            </a:r>
            <a:r>
              <a:rPr lang="cs-CZ" sz="1200">
                <a:cs typeface="Times New Roman" pitchFamily="18" charset="0"/>
              </a:rPr>
              <a:t>š</a:t>
            </a:r>
            <a:r>
              <a:rPr lang="cs-CZ" sz="1200">
                <a:latin typeface="Times New Roman" pitchFamily="18" charset="0"/>
                <a:cs typeface="Times New Roman" pitchFamily="18" charset="0"/>
              </a:rPr>
              <a:t>n</a:t>
            </a:r>
            <a:r>
              <a:rPr lang="cs-CZ" sz="1200">
                <a:cs typeface="Times New Roman" pitchFamily="18" charset="0"/>
              </a:rPr>
              <a:t>é</a:t>
            </a:r>
            <a:r>
              <a:rPr lang="cs-CZ" sz="1200">
                <a:latin typeface="Times New Roman" pitchFamily="18" charset="0"/>
                <a:cs typeface="Times New Roman" pitchFamily="18" charset="0"/>
              </a:rPr>
              <a:t>ho původu bylo důležit</a:t>
            </a:r>
            <a:r>
              <a:rPr lang="cs-CZ" sz="1200">
                <a:cs typeface="Times New Roman" pitchFamily="18" charset="0"/>
              </a:rPr>
              <a:t>é</a:t>
            </a:r>
            <a:r>
              <a:rPr lang="cs-CZ" sz="1200">
                <a:latin typeface="Times New Roman" pitchFamily="18" charset="0"/>
                <a:cs typeface="Times New Roman" pitchFamily="18" charset="0"/>
              </a:rPr>
              <a:t> </a:t>
            </a:r>
            <a:endParaRPr lang="cs-CZ" sz="900"/>
          </a:p>
          <a:p>
            <a:pPr eaLnBrk="0" hangingPunct="0"/>
            <a:endParaRPr lang="cs-CZ"/>
          </a:p>
        </p:txBody>
      </p:sp>
      <p:sp>
        <p:nvSpPr>
          <p:cNvPr id="25632" name="Rectangle 33"/>
          <p:cNvSpPr>
            <a:spLocks noChangeArrowheads="1"/>
          </p:cNvSpPr>
          <p:nvPr/>
        </p:nvSpPr>
        <p:spPr bwMode="auto">
          <a:xfrm>
            <a:off x="-11818938" y="-166536688"/>
            <a:ext cx="31083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ml</a:t>
            </a:r>
            <a:r>
              <a:rPr lang="cs-CZ" sz="1200">
                <a:cs typeface="Times New Roman" pitchFamily="18" charset="0"/>
              </a:rPr>
              <a:t>é</a:t>
            </a:r>
            <a:r>
              <a:rPr lang="cs-CZ" sz="1200">
                <a:latin typeface="Times New Roman" pitchFamily="18" charset="0"/>
                <a:cs typeface="Times New Roman" pitchFamily="18" charset="0"/>
              </a:rPr>
              <a:t>ko a kysel</a:t>
            </a:r>
            <a:r>
              <a:rPr lang="cs-CZ" sz="1200">
                <a:cs typeface="Times New Roman" pitchFamily="18" charset="0"/>
              </a:rPr>
              <a:t>é</a:t>
            </a:r>
            <a:r>
              <a:rPr lang="cs-CZ" sz="1200">
                <a:latin typeface="Times New Roman" pitchFamily="18" charset="0"/>
                <a:cs typeface="Times New Roman" pitchFamily="18" charset="0"/>
              </a:rPr>
              <a:t> sýry, kter</a:t>
            </a:r>
            <a:r>
              <a:rPr lang="cs-CZ" sz="1200">
                <a:cs typeface="Times New Roman" pitchFamily="18" charset="0"/>
              </a:rPr>
              <a:t>é</a:t>
            </a:r>
            <a:r>
              <a:rPr lang="cs-CZ" sz="1200">
                <a:latin typeface="Times New Roman" pitchFamily="18" charset="0"/>
                <a:cs typeface="Times New Roman" pitchFamily="18" charset="0"/>
              </a:rPr>
              <a:t> dod</a:t>
            </a:r>
            <a:r>
              <a:rPr lang="cs-CZ" sz="1200">
                <a:cs typeface="Times New Roman" pitchFamily="18" charset="0"/>
              </a:rPr>
              <a:t>á</a:t>
            </a:r>
            <a:r>
              <a:rPr lang="cs-CZ" sz="1200">
                <a:latin typeface="Times New Roman" pitchFamily="18" charset="0"/>
                <a:cs typeface="Times New Roman" pitchFamily="18" charset="0"/>
              </a:rPr>
              <a:t>valy b</a:t>
            </a:r>
            <a:r>
              <a:rPr lang="cs-CZ" sz="1200">
                <a:cs typeface="Times New Roman" pitchFamily="18" charset="0"/>
              </a:rPr>
              <a:t>í</a:t>
            </a:r>
            <a:r>
              <a:rPr lang="cs-CZ" sz="1200">
                <a:latin typeface="Times New Roman" pitchFamily="18" charset="0"/>
                <a:cs typeface="Times New Roman" pitchFamily="18" charset="0"/>
              </a:rPr>
              <a:t>lkoviny.</a:t>
            </a:r>
            <a:endParaRPr lang="cs-CZ" sz="900"/>
          </a:p>
          <a:p>
            <a:pPr eaLnBrk="0" hangingPunct="0"/>
            <a:endParaRPr lang="cs-CZ"/>
          </a:p>
        </p:txBody>
      </p:sp>
      <p:sp>
        <p:nvSpPr>
          <p:cNvPr id="25633" name="Rectangle 34"/>
          <p:cNvSpPr>
            <a:spLocks noChangeArrowheads="1"/>
          </p:cNvSpPr>
          <p:nvPr/>
        </p:nvSpPr>
        <p:spPr bwMode="auto">
          <a:xfrm>
            <a:off x="221581663" y="-166536688"/>
            <a:ext cx="725487"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Maso se </a:t>
            </a:r>
            <a:endParaRPr lang="cs-CZ" sz="900"/>
          </a:p>
          <a:p>
            <a:pPr eaLnBrk="0" hangingPunct="0"/>
            <a:endParaRPr lang="cs-CZ"/>
          </a:p>
        </p:txBody>
      </p:sp>
      <p:sp>
        <p:nvSpPr>
          <p:cNvPr id="25634" name="Rectangle 35"/>
          <p:cNvSpPr>
            <a:spLocks noChangeArrowheads="1"/>
          </p:cNvSpPr>
          <p:nvPr/>
        </p:nvSpPr>
        <p:spPr bwMode="auto">
          <a:xfrm>
            <a:off x="-171953238" y="172907325"/>
            <a:ext cx="4710113"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jedlo jen o sv</a:t>
            </a:r>
            <a:r>
              <a:rPr lang="cs-CZ" sz="1200">
                <a:cs typeface="Times New Roman" pitchFamily="18" charset="0"/>
              </a:rPr>
              <a:t>á</a:t>
            </a:r>
            <a:r>
              <a:rPr lang="cs-CZ" sz="1200">
                <a:latin typeface="Times New Roman" pitchFamily="18" charset="0"/>
                <a:cs typeface="Times New Roman" pitchFamily="18" charset="0"/>
              </a:rPr>
              <a:t>tc</a:t>
            </a:r>
            <a:r>
              <a:rPr lang="cs-CZ" sz="1200">
                <a:cs typeface="Times New Roman" pitchFamily="18" charset="0"/>
              </a:rPr>
              <a:t>í</a:t>
            </a:r>
            <a:r>
              <a:rPr lang="cs-CZ" sz="1200">
                <a:latin typeface="Times New Roman" pitchFamily="18" charset="0"/>
                <a:cs typeface="Times New Roman" pitchFamily="18" charset="0"/>
              </a:rPr>
              <a:t>ch. Stravy bylo m</a:t>
            </a:r>
            <a:r>
              <a:rPr lang="cs-CZ" sz="1200">
                <a:cs typeface="Times New Roman" pitchFamily="18" charset="0"/>
              </a:rPr>
              <a:t>á</a:t>
            </a:r>
            <a:r>
              <a:rPr lang="cs-CZ" sz="1200">
                <a:latin typeface="Times New Roman" pitchFamily="18" charset="0"/>
                <a:cs typeface="Times New Roman" pitchFamily="18" charset="0"/>
              </a:rPr>
              <a:t>lo a chudina často trpěla hladem. Roz</a:t>
            </a:r>
            <a:endParaRPr lang="cs-CZ" sz="900"/>
          </a:p>
          <a:p>
            <a:pPr eaLnBrk="0" hangingPunct="0"/>
            <a:endParaRPr lang="cs-CZ"/>
          </a:p>
        </p:txBody>
      </p:sp>
      <p:sp>
        <p:nvSpPr>
          <p:cNvPr id="25635" name="Rectangle 36"/>
          <p:cNvSpPr>
            <a:spLocks noChangeArrowheads="1"/>
          </p:cNvSpPr>
          <p:nvPr/>
        </p:nvSpPr>
        <p:spPr bwMode="auto">
          <a:xfrm>
            <a:off x="179176363" y="172907325"/>
            <a:ext cx="1254125" cy="487363"/>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d</a:t>
            </a:r>
            <a:r>
              <a:rPr lang="cs-CZ" sz="1200">
                <a:cs typeface="Times New Roman" pitchFamily="18" charset="0"/>
              </a:rPr>
              <a:t>í</a:t>
            </a:r>
            <a:r>
              <a:rPr lang="cs-CZ" sz="1200">
                <a:latin typeface="Times New Roman" pitchFamily="18" charset="0"/>
                <a:cs typeface="Times New Roman" pitchFamily="18" charset="0"/>
              </a:rPr>
              <a:t>l byl rovněž ve </a:t>
            </a:r>
            <a:endParaRPr lang="cs-CZ" sz="900"/>
          </a:p>
          <a:p>
            <a:pPr eaLnBrk="0" hangingPunct="0"/>
            <a:endParaRPr lang="cs-CZ"/>
          </a:p>
        </p:txBody>
      </p:sp>
      <p:sp>
        <p:nvSpPr>
          <p:cNvPr id="25636" name="Rectangle 37"/>
          <p:cNvSpPr>
            <a:spLocks noChangeArrowheads="1"/>
          </p:cNvSpPr>
          <p:nvPr/>
        </p:nvSpPr>
        <p:spPr bwMode="auto">
          <a:xfrm>
            <a:off x="-171953238" y="-133665913"/>
            <a:ext cx="3722688" cy="274638"/>
          </a:xfrm>
          <a:prstGeom prst="rect">
            <a:avLst/>
          </a:prstGeom>
          <a:noFill/>
          <a:ln w="9525">
            <a:noFill/>
            <a:miter lim="800000"/>
            <a:headEnd/>
            <a:tailEnd/>
          </a:ln>
        </p:spPr>
        <p:txBody>
          <a:bodyPr wrap="none" anchor="ctr">
            <a:spAutoFit/>
          </a:bodyPr>
          <a:lstStyle/>
          <a:p>
            <a:r>
              <a:rPr lang="cs-CZ" sz="1200">
                <a:latin typeface="Times New Roman" pitchFamily="18" charset="0"/>
                <a:cs typeface="Times New Roman" pitchFamily="18" charset="0"/>
              </a:rPr>
              <a:t>složen</a:t>
            </a:r>
            <a:r>
              <a:rPr lang="cs-CZ" sz="1200">
                <a:cs typeface="Times New Roman" pitchFamily="18" charset="0"/>
              </a:rPr>
              <a:t>í</a:t>
            </a:r>
            <a:r>
              <a:rPr lang="cs-CZ" sz="1200">
                <a:latin typeface="Times New Roman" pitchFamily="18" charset="0"/>
                <a:cs typeface="Times New Roman" pitchFamily="18" charset="0"/>
              </a:rPr>
              <a:t> j</a:t>
            </a:r>
            <a:r>
              <a:rPr lang="cs-CZ" sz="1200">
                <a:cs typeface="Times New Roman" pitchFamily="18" charset="0"/>
              </a:rPr>
              <a:t>í</a:t>
            </a:r>
            <a:r>
              <a:rPr lang="cs-CZ" sz="1200">
                <a:latin typeface="Times New Roman" pitchFamily="18" charset="0"/>
                <a:cs typeface="Times New Roman" pitchFamily="18" charset="0"/>
              </a:rPr>
              <a:t>deln</a:t>
            </a:r>
            <a:r>
              <a:rPr lang="cs-CZ" sz="1200">
                <a:cs typeface="Times New Roman" pitchFamily="18" charset="0"/>
              </a:rPr>
              <a:t>í</a:t>
            </a:r>
            <a:r>
              <a:rPr lang="cs-CZ" sz="1200">
                <a:latin typeface="Times New Roman" pitchFamily="18" charset="0"/>
                <a:cs typeface="Times New Roman" pitchFamily="18" charset="0"/>
              </a:rPr>
              <a:t>čku obyvatelstva na venkově a ve městech. </a:t>
            </a:r>
            <a:endParaRPr lang="cs-CZ"/>
          </a:p>
        </p:txBody>
      </p:sp>
      <p:sp>
        <p:nvSpPr>
          <p:cNvPr id="25637" name="AutoShape 39"/>
          <p:cNvSpPr>
            <a:spLocks noChangeArrowheads="1"/>
          </p:cNvSpPr>
          <p:nvPr/>
        </p:nvSpPr>
        <p:spPr bwMode="auto">
          <a:xfrm>
            <a:off x="468313" y="333375"/>
            <a:ext cx="8207375" cy="719138"/>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cs-CZ"/>
          </a:p>
        </p:txBody>
      </p:sp>
      <p:sp>
        <p:nvSpPr>
          <p:cNvPr id="25638" name="Shape 40"/>
          <p:cNvSpPr txBox="1">
            <a:spLocks noChangeArrowheads="1"/>
          </p:cNvSpPr>
          <p:nvPr/>
        </p:nvSpPr>
        <p:spPr bwMode="auto">
          <a:xfrm>
            <a:off x="684213" y="404813"/>
            <a:ext cx="7920037" cy="504825"/>
          </a:xfrm>
          <a:prstGeom prst="rect">
            <a:avLst/>
          </a:prstGeom>
          <a:noFill/>
          <a:ln w="9525">
            <a:noFill/>
            <a:miter lim="800000"/>
            <a:headEnd/>
            <a:tailEnd/>
          </a:ln>
        </p:spPr>
        <p:txBody>
          <a:bodyPr lIns="91425" tIns="91425" rIns="91425" bIns="91425"/>
          <a:lstStyle/>
          <a:p>
            <a:r>
              <a:rPr lang="cs-CZ" sz="2800" b="1">
                <a:solidFill>
                  <a:schemeClr val="bg1"/>
                </a:solidFill>
              </a:rPr>
              <a:t>Maso jako nevýhodná strava</a:t>
            </a:r>
          </a:p>
        </p:txBody>
      </p:sp>
      <p:pic>
        <p:nvPicPr>
          <p:cNvPr id="25639" name="Picture 72" descr="MC900424468[1]"/>
          <p:cNvPicPr>
            <a:picLocks noChangeAspect="1" noChangeArrowheads="1"/>
          </p:cNvPicPr>
          <p:nvPr/>
        </p:nvPicPr>
        <p:blipFill>
          <a:blip r:embed="rId3"/>
          <a:srcRect/>
          <a:stretch>
            <a:fillRect/>
          </a:stretch>
        </p:blipFill>
        <p:spPr bwMode="auto">
          <a:xfrm>
            <a:off x="7019925" y="1223963"/>
            <a:ext cx="1655763" cy="1557337"/>
          </a:xfrm>
          <a:prstGeom prst="rect">
            <a:avLst/>
          </a:prstGeom>
          <a:noFill/>
          <a:ln w="9525">
            <a:noFill/>
            <a:miter lim="800000"/>
            <a:headEnd/>
            <a:tailEnd/>
          </a:ln>
        </p:spPr>
      </p:pic>
      <p:sp>
        <p:nvSpPr>
          <p:cNvPr id="25640" name="Rectangle 74"/>
          <p:cNvSpPr>
            <a:spLocks noChangeArrowheads="1"/>
          </p:cNvSpPr>
          <p:nvPr/>
        </p:nvSpPr>
        <p:spPr bwMode="auto">
          <a:xfrm>
            <a:off x="360363" y="1341438"/>
            <a:ext cx="8820150" cy="4781550"/>
          </a:xfrm>
          <a:prstGeom prst="rect">
            <a:avLst/>
          </a:prstGeom>
          <a:noFill/>
          <a:ln w="9525">
            <a:noFill/>
            <a:miter lim="800000"/>
            <a:headEnd/>
            <a:tailEnd/>
          </a:ln>
        </p:spPr>
        <p:txBody>
          <a:bodyPr>
            <a:spAutoFit/>
          </a:bodyPr>
          <a:lstStyle/>
          <a:p>
            <a:r>
              <a:rPr lang="cs-CZ" sz="2400" b="1">
                <a:solidFill>
                  <a:srgbClr val="000066"/>
                </a:solidFill>
              </a:rPr>
              <a:t>●</a:t>
            </a:r>
            <a:r>
              <a:rPr lang="cs-CZ" sz="2400">
                <a:solidFill>
                  <a:srgbClr val="000066"/>
                </a:solidFill>
              </a:rPr>
              <a:t> </a:t>
            </a:r>
            <a:r>
              <a:rPr lang="cs-CZ" sz="2400" b="1">
                <a:solidFill>
                  <a:srgbClr val="000066"/>
                </a:solidFill>
              </a:rPr>
              <a:t>Vady masa (kvalita masa a chuť)</a:t>
            </a:r>
            <a:r>
              <a:rPr lang="cs-CZ" sz="2000" b="1">
                <a:solidFill>
                  <a:schemeClr val="bg2"/>
                </a:solidFill>
              </a:rPr>
              <a:t> </a:t>
            </a:r>
          </a:p>
          <a:p>
            <a:endParaRPr lang="cs-CZ" sz="400" b="1">
              <a:solidFill>
                <a:schemeClr val="bg2"/>
              </a:solidFill>
            </a:endParaRPr>
          </a:p>
          <a:p>
            <a:r>
              <a:rPr lang="cs-CZ" sz="1800">
                <a:solidFill>
                  <a:schemeClr val="bg2"/>
                </a:solidFill>
              </a:rPr>
              <a:t>– reakce na stresové faktory při necitlivém zacházení se zvířaty</a:t>
            </a:r>
          </a:p>
          <a:p>
            <a:endParaRPr lang="cs-CZ" sz="400">
              <a:solidFill>
                <a:schemeClr val="bg2"/>
              </a:solidFill>
            </a:endParaRPr>
          </a:p>
          <a:p>
            <a:r>
              <a:rPr lang="cs-CZ" sz="1800">
                <a:solidFill>
                  <a:schemeClr val="bg2"/>
                </a:solidFill>
              </a:rPr>
              <a:t>– přítomnost růstových hormonů, antibiotik a dalších látek </a:t>
            </a:r>
          </a:p>
          <a:p>
            <a:r>
              <a:rPr lang="cs-CZ" sz="1800">
                <a:solidFill>
                  <a:schemeClr val="bg2"/>
                </a:solidFill>
              </a:rPr>
              <a:t>   (plus nemoc šílených krav)</a:t>
            </a:r>
          </a:p>
          <a:p>
            <a:endParaRPr lang="cs-CZ" sz="1200">
              <a:solidFill>
                <a:schemeClr val="bg2"/>
              </a:solidFill>
            </a:endParaRPr>
          </a:p>
          <a:p>
            <a:r>
              <a:rPr lang="cs-CZ" sz="2400" b="1">
                <a:solidFill>
                  <a:srgbClr val="000066"/>
                </a:solidFill>
              </a:rPr>
              <a:t>● Tepelná úprava a konzumace</a:t>
            </a:r>
            <a:r>
              <a:rPr lang="cs-CZ" sz="2000" b="1">
                <a:solidFill>
                  <a:schemeClr val="bg2"/>
                </a:solidFill>
              </a:rPr>
              <a:t> </a:t>
            </a:r>
          </a:p>
          <a:p>
            <a:endParaRPr lang="cs-CZ" sz="400" b="1">
              <a:solidFill>
                <a:schemeClr val="bg2"/>
              </a:solidFill>
            </a:endParaRPr>
          </a:p>
          <a:p>
            <a:r>
              <a:rPr lang="cs-CZ" sz="1800">
                <a:solidFill>
                  <a:schemeClr val="bg2"/>
                </a:solidFill>
              </a:rPr>
              <a:t>– ztráta mnohých AMK (kolem 150°C), cysteinu a lysinu (už kolem 100°C) </a:t>
            </a:r>
          </a:p>
          <a:p>
            <a:endParaRPr lang="cs-CZ" sz="400">
              <a:solidFill>
                <a:schemeClr val="bg2"/>
              </a:solidFill>
            </a:endParaRPr>
          </a:p>
          <a:p>
            <a:r>
              <a:rPr lang="cs-CZ" sz="1800">
                <a:solidFill>
                  <a:schemeClr val="bg2"/>
                </a:solidFill>
              </a:rPr>
              <a:t>– vznik toxických produktů (kolem 200°C)</a:t>
            </a:r>
            <a:r>
              <a:rPr lang="cs-CZ"/>
              <a:t> </a:t>
            </a:r>
            <a:endParaRPr lang="cs-CZ" sz="1900">
              <a:solidFill>
                <a:schemeClr val="bg2"/>
              </a:solidFill>
            </a:endParaRPr>
          </a:p>
          <a:p>
            <a:endParaRPr lang="cs-CZ" sz="1200">
              <a:solidFill>
                <a:schemeClr val="bg2"/>
              </a:solidFill>
            </a:endParaRPr>
          </a:p>
          <a:p>
            <a:r>
              <a:rPr lang="cs-CZ" sz="2400" b="1">
                <a:solidFill>
                  <a:srgbClr val="000066"/>
                </a:solidFill>
              </a:rPr>
              <a:t>● Nadbytek příjmu bílkovin </a:t>
            </a:r>
            <a:r>
              <a:rPr lang="cs-CZ" sz="2400">
                <a:solidFill>
                  <a:srgbClr val="000066"/>
                </a:solidFill>
              </a:rPr>
              <a:t>vs.</a:t>
            </a:r>
            <a:r>
              <a:rPr lang="cs-CZ" sz="2400" b="1">
                <a:solidFill>
                  <a:srgbClr val="000066"/>
                </a:solidFill>
              </a:rPr>
              <a:t> </a:t>
            </a:r>
            <a:r>
              <a:rPr lang="cs-CZ" sz="2400">
                <a:solidFill>
                  <a:srgbClr val="000066"/>
                </a:solidFill>
              </a:rPr>
              <a:t>metabolismus bílkovin</a:t>
            </a:r>
          </a:p>
          <a:p>
            <a:endParaRPr lang="cs-CZ" sz="400">
              <a:solidFill>
                <a:srgbClr val="000066"/>
              </a:solidFill>
            </a:endParaRPr>
          </a:p>
          <a:p>
            <a:r>
              <a:rPr lang="cs-CZ" sz="1800">
                <a:solidFill>
                  <a:schemeClr val="bg2"/>
                </a:solidFill>
              </a:rPr>
              <a:t>– Zátěž organismu (ledviny) – nadměrná tvorba </a:t>
            </a:r>
            <a:r>
              <a:rPr lang="cs-CZ" sz="1800" b="1">
                <a:solidFill>
                  <a:schemeClr val="bg2"/>
                </a:solidFill>
              </a:rPr>
              <a:t>amoniaku</a:t>
            </a:r>
            <a:r>
              <a:rPr lang="cs-CZ" sz="1800">
                <a:solidFill>
                  <a:schemeClr val="bg2"/>
                </a:solidFill>
              </a:rPr>
              <a:t> a </a:t>
            </a:r>
            <a:r>
              <a:rPr lang="cs-CZ" sz="1800" b="1">
                <a:solidFill>
                  <a:schemeClr val="bg2"/>
                </a:solidFill>
              </a:rPr>
              <a:t>močoviny</a:t>
            </a:r>
            <a:endParaRPr lang="cs-CZ" sz="1800">
              <a:solidFill>
                <a:schemeClr val="bg2"/>
              </a:solidFill>
            </a:endParaRPr>
          </a:p>
          <a:p>
            <a:r>
              <a:rPr lang="cs-CZ" sz="1800">
                <a:solidFill>
                  <a:schemeClr val="bg2"/>
                </a:solidFill>
              </a:rPr>
              <a:t>   (poškození nervů, kloubů, srdečního svalu, porucha odbourávaní purinů - dna)</a:t>
            </a:r>
          </a:p>
          <a:p>
            <a:endParaRPr lang="cs-CZ" sz="400">
              <a:solidFill>
                <a:schemeClr val="bg2"/>
              </a:solidFill>
            </a:endParaRPr>
          </a:p>
          <a:p>
            <a:r>
              <a:rPr lang="cs-CZ" sz="1800">
                <a:solidFill>
                  <a:schemeClr val="bg2"/>
                </a:solidFill>
              </a:rPr>
              <a:t>– vysoká spotřeba Ca, B6, Mg a Zn</a:t>
            </a:r>
          </a:p>
          <a:p>
            <a:endParaRPr lang="cs-CZ" sz="400">
              <a:solidFill>
                <a:schemeClr val="bg2"/>
              </a:solidFill>
            </a:endParaRPr>
          </a:p>
          <a:p>
            <a:r>
              <a:rPr lang="cs-CZ" sz="1800">
                <a:solidFill>
                  <a:schemeClr val="bg2"/>
                </a:solidFill>
              </a:rPr>
              <a:t>– vznik oxalatových a kalciových kamenů</a:t>
            </a:r>
          </a:p>
          <a:p>
            <a:endParaRPr lang="cs-CZ" sz="400">
              <a:solidFill>
                <a:schemeClr val="bg2"/>
              </a:solidFill>
            </a:endParaRPr>
          </a:p>
          <a:p>
            <a:r>
              <a:rPr lang="cs-CZ" sz="1800">
                <a:solidFill>
                  <a:schemeClr val="bg2"/>
                </a:solidFill>
              </a:rPr>
              <a:t>– obezita, vysoký krevní tlak (cholesterol), kardiovaskulární potíže a jiné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40">
                                            <p:txEl>
                                              <p:pRg st="0" end="0"/>
                                            </p:txEl>
                                          </p:spTgt>
                                        </p:tgtEl>
                                        <p:attrNameLst>
                                          <p:attrName>style.visibility</p:attrName>
                                        </p:attrNameLst>
                                      </p:cBhvr>
                                      <p:to>
                                        <p:strVal val="visible"/>
                                      </p:to>
                                    </p:set>
                                    <p:animEffect transition="in" filter="blinds(horizontal)">
                                      <p:cBhvr>
                                        <p:cTn id="7" dur="500"/>
                                        <p:tgtEl>
                                          <p:spTgt spid="2564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40">
                                            <p:txEl>
                                              <p:pRg st="2" end="2"/>
                                            </p:txEl>
                                          </p:spTgt>
                                        </p:tgtEl>
                                        <p:attrNameLst>
                                          <p:attrName>style.visibility</p:attrName>
                                        </p:attrNameLst>
                                      </p:cBhvr>
                                      <p:to>
                                        <p:strVal val="visible"/>
                                      </p:to>
                                    </p:set>
                                    <p:animEffect transition="in" filter="blinds(horizontal)">
                                      <p:cBhvr>
                                        <p:cTn id="10" dur="500"/>
                                        <p:tgtEl>
                                          <p:spTgt spid="2564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40">
                                            <p:txEl>
                                              <p:pRg st="4" end="4"/>
                                            </p:txEl>
                                          </p:spTgt>
                                        </p:tgtEl>
                                        <p:attrNameLst>
                                          <p:attrName>style.visibility</p:attrName>
                                        </p:attrNameLst>
                                      </p:cBhvr>
                                      <p:to>
                                        <p:strVal val="visible"/>
                                      </p:to>
                                    </p:set>
                                    <p:animEffect transition="in" filter="blinds(horizontal)">
                                      <p:cBhvr>
                                        <p:cTn id="13" dur="500"/>
                                        <p:tgtEl>
                                          <p:spTgt spid="25640">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40">
                                            <p:txEl>
                                              <p:pRg st="5" end="5"/>
                                            </p:txEl>
                                          </p:spTgt>
                                        </p:tgtEl>
                                        <p:attrNameLst>
                                          <p:attrName>style.visibility</p:attrName>
                                        </p:attrNameLst>
                                      </p:cBhvr>
                                      <p:to>
                                        <p:strVal val="visible"/>
                                      </p:to>
                                    </p:set>
                                    <p:animEffect transition="in" filter="blinds(horizontal)">
                                      <p:cBhvr>
                                        <p:cTn id="16" dur="500"/>
                                        <p:tgtEl>
                                          <p:spTgt spid="25640">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5640">
                                            <p:txEl>
                                              <p:pRg st="7" end="7"/>
                                            </p:txEl>
                                          </p:spTgt>
                                        </p:tgtEl>
                                        <p:attrNameLst>
                                          <p:attrName>style.visibility</p:attrName>
                                        </p:attrNameLst>
                                      </p:cBhvr>
                                      <p:to>
                                        <p:strVal val="visible"/>
                                      </p:to>
                                    </p:set>
                                    <p:animEffect transition="in" filter="blinds(horizontal)">
                                      <p:cBhvr>
                                        <p:cTn id="21" dur="500"/>
                                        <p:tgtEl>
                                          <p:spTgt spid="25640">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40">
                                            <p:txEl>
                                              <p:pRg st="9" end="9"/>
                                            </p:txEl>
                                          </p:spTgt>
                                        </p:tgtEl>
                                        <p:attrNameLst>
                                          <p:attrName>style.visibility</p:attrName>
                                        </p:attrNameLst>
                                      </p:cBhvr>
                                      <p:to>
                                        <p:strVal val="visible"/>
                                      </p:to>
                                    </p:set>
                                    <p:animEffect transition="in" filter="blinds(horizontal)">
                                      <p:cBhvr>
                                        <p:cTn id="24" dur="500"/>
                                        <p:tgtEl>
                                          <p:spTgt spid="25640">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40">
                                            <p:txEl>
                                              <p:pRg st="11" end="11"/>
                                            </p:txEl>
                                          </p:spTgt>
                                        </p:tgtEl>
                                        <p:attrNameLst>
                                          <p:attrName>style.visibility</p:attrName>
                                        </p:attrNameLst>
                                      </p:cBhvr>
                                      <p:to>
                                        <p:strVal val="visible"/>
                                      </p:to>
                                    </p:set>
                                    <p:animEffect transition="in" filter="blinds(horizontal)">
                                      <p:cBhvr>
                                        <p:cTn id="27" dur="500"/>
                                        <p:tgtEl>
                                          <p:spTgt spid="25640">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40">
                                            <p:txEl>
                                              <p:pRg st="13" end="13"/>
                                            </p:txEl>
                                          </p:spTgt>
                                        </p:tgtEl>
                                        <p:attrNameLst>
                                          <p:attrName>style.visibility</p:attrName>
                                        </p:attrNameLst>
                                      </p:cBhvr>
                                      <p:to>
                                        <p:strVal val="visible"/>
                                      </p:to>
                                    </p:set>
                                    <p:animEffect transition="in" filter="blinds(horizontal)">
                                      <p:cBhvr>
                                        <p:cTn id="32" dur="500"/>
                                        <p:tgtEl>
                                          <p:spTgt spid="25640">
                                            <p:txEl>
                                              <p:pRg st="13" end="13"/>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5640">
                                            <p:txEl>
                                              <p:pRg st="15" end="15"/>
                                            </p:txEl>
                                          </p:spTgt>
                                        </p:tgtEl>
                                        <p:attrNameLst>
                                          <p:attrName>style.visibility</p:attrName>
                                        </p:attrNameLst>
                                      </p:cBhvr>
                                      <p:to>
                                        <p:strVal val="visible"/>
                                      </p:to>
                                    </p:set>
                                    <p:animEffect transition="in" filter="blinds(horizontal)">
                                      <p:cBhvr>
                                        <p:cTn id="35" dur="500"/>
                                        <p:tgtEl>
                                          <p:spTgt spid="25640">
                                            <p:txEl>
                                              <p:pRg st="15" end="1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25640">
                                            <p:txEl>
                                              <p:pRg st="16" end="16"/>
                                            </p:txEl>
                                          </p:spTgt>
                                        </p:tgtEl>
                                        <p:attrNameLst>
                                          <p:attrName>style.visibility</p:attrName>
                                        </p:attrNameLst>
                                      </p:cBhvr>
                                      <p:to>
                                        <p:strVal val="visible"/>
                                      </p:to>
                                    </p:set>
                                    <p:animEffect transition="in" filter="blinds(horizontal)">
                                      <p:cBhvr>
                                        <p:cTn id="38" dur="500"/>
                                        <p:tgtEl>
                                          <p:spTgt spid="25640">
                                            <p:txEl>
                                              <p:pRg st="16" end="1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5640">
                                            <p:txEl>
                                              <p:pRg st="18" end="18"/>
                                            </p:txEl>
                                          </p:spTgt>
                                        </p:tgtEl>
                                        <p:attrNameLst>
                                          <p:attrName>style.visibility</p:attrName>
                                        </p:attrNameLst>
                                      </p:cBhvr>
                                      <p:to>
                                        <p:strVal val="visible"/>
                                      </p:to>
                                    </p:set>
                                    <p:animEffect transition="in" filter="blinds(horizontal)">
                                      <p:cBhvr>
                                        <p:cTn id="41" dur="500"/>
                                        <p:tgtEl>
                                          <p:spTgt spid="25640">
                                            <p:txEl>
                                              <p:pRg st="18" end="18"/>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5640">
                                            <p:txEl>
                                              <p:pRg st="20" end="20"/>
                                            </p:txEl>
                                          </p:spTgt>
                                        </p:tgtEl>
                                        <p:attrNameLst>
                                          <p:attrName>style.visibility</p:attrName>
                                        </p:attrNameLst>
                                      </p:cBhvr>
                                      <p:to>
                                        <p:strVal val="visible"/>
                                      </p:to>
                                    </p:set>
                                    <p:animEffect transition="in" filter="blinds(horizontal)">
                                      <p:cBhvr>
                                        <p:cTn id="44" dur="500"/>
                                        <p:tgtEl>
                                          <p:spTgt spid="25640">
                                            <p:txEl>
                                              <p:pRg st="20" end="20"/>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25640">
                                            <p:txEl>
                                              <p:pRg st="22" end="22"/>
                                            </p:txEl>
                                          </p:spTgt>
                                        </p:tgtEl>
                                        <p:attrNameLst>
                                          <p:attrName>style.visibility</p:attrName>
                                        </p:attrNameLst>
                                      </p:cBhvr>
                                      <p:to>
                                        <p:strVal val="visible"/>
                                      </p:to>
                                    </p:set>
                                    <p:animEffect transition="in" filter="blinds(horizontal)">
                                      <p:cBhvr>
                                        <p:cTn id="47" dur="500"/>
                                        <p:tgtEl>
                                          <p:spTgt spid="25640">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ýchozí návrh">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8607</TotalTime>
  <Words>9631</Words>
  <Application>Microsoft Office PowerPoint</Application>
  <PresentationFormat>On-screen Show (4:3)</PresentationFormat>
  <Paragraphs>1101</Paragraphs>
  <Slides>22</Slides>
  <Notes>22</Notes>
  <HiddenSlides>0</HiddenSlides>
  <MMClips>0</MMClips>
  <ScaleCrop>false</ScaleCrop>
  <HeadingPairs>
    <vt:vector size="6" baseType="variant">
      <vt:variant>
        <vt:lpstr>Použitá písma</vt:lpstr>
      </vt:variant>
      <vt:variant>
        <vt:i4>3</vt:i4>
      </vt:variant>
      <vt:variant>
        <vt:lpstr>Šablona návrhu</vt:lpstr>
      </vt:variant>
      <vt:variant>
        <vt:i4>7</vt:i4>
      </vt:variant>
      <vt:variant>
        <vt:lpstr>Nadpisy snímků</vt:lpstr>
      </vt:variant>
      <vt:variant>
        <vt:i4>22</vt:i4>
      </vt:variant>
    </vt:vector>
  </HeadingPairs>
  <TitlesOfParts>
    <vt:vector size="32" baseType="lpstr">
      <vt:lpstr>Arial</vt:lpstr>
      <vt:lpstr>Times New Roman</vt:lpstr>
      <vt:lpstr>Symbol</vt:lpstr>
      <vt:lpstr>Výchozí návrh</vt:lpstr>
      <vt:lpstr>Výchozí návrh</vt:lpstr>
      <vt:lpstr>Výchozí návrh</vt:lpstr>
      <vt:lpstr>Výchozí návrh</vt:lpstr>
      <vt:lpstr>Výchozí návrh</vt:lpstr>
      <vt:lpstr>Výchozí návrh</vt:lpstr>
      <vt:lpstr>Výchozí návrh</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Vegetariánství - zdravý životní styl, nebo snaha se odlišovat?</dc:title>
  <cp:lastModifiedBy>sulakja1</cp:lastModifiedBy>
  <cp:revision>384</cp:revision>
  <dcterms:modified xsi:type="dcterms:W3CDTF">2013-05-03T15:59:28Z</dcterms:modified>
</cp:coreProperties>
</file>